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88" r:id="rId3"/>
    <p:sldId id="522" r:id="rId5"/>
    <p:sldId id="490" r:id="rId6"/>
    <p:sldId id="573" r:id="rId7"/>
    <p:sldId id="558" r:id="rId8"/>
    <p:sldId id="536" r:id="rId9"/>
    <p:sldId id="564" r:id="rId10"/>
    <p:sldId id="583" r:id="rId11"/>
    <p:sldId id="563" r:id="rId12"/>
    <p:sldId id="582" r:id="rId13"/>
    <p:sldId id="571" r:id="rId14"/>
    <p:sldId id="567" r:id="rId15"/>
    <p:sldId id="569" r:id="rId16"/>
    <p:sldId id="570" r:id="rId17"/>
    <p:sldId id="520" r:id="rId18"/>
    <p:sldId id="574" r:id="rId19"/>
    <p:sldId id="575" r:id="rId20"/>
    <p:sldId id="576" r:id="rId21"/>
    <p:sldId id="577" r:id="rId22"/>
    <p:sldId id="578" r:id="rId23"/>
    <p:sldId id="579" r:id="rId24"/>
    <p:sldId id="584" r:id="rId25"/>
    <p:sldId id="581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5" userDrawn="1">
          <p15:clr>
            <a:srgbClr val="A4A3A4"/>
          </p15:clr>
        </p15:guide>
        <p15:guide id="2" pos="378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  <p15:guide id="4" orient="horz" pos="1114" userDrawn="1">
          <p15:clr>
            <a:srgbClr val="A4A3A4"/>
          </p15:clr>
        </p15:guide>
        <p15:guide id="5" orient="horz" pos="705" userDrawn="1">
          <p15:clr>
            <a:srgbClr val="A4A3A4"/>
          </p15:clr>
        </p15:guide>
        <p15:guide id="6" pos="3025" userDrawn="1">
          <p15:clr>
            <a:srgbClr val="A4A3A4"/>
          </p15:clr>
        </p15:guide>
        <p15:guide id="7" pos="378" userDrawn="1">
          <p15:clr>
            <a:srgbClr val="A4A3A4"/>
          </p15:clr>
        </p15:guide>
        <p15:guide id="8" pos="5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40F39"/>
    <a:srgbClr val="D6D8E0"/>
    <a:srgbClr val="698CF5"/>
    <a:srgbClr val="93CB94"/>
    <a:srgbClr val="84B770"/>
    <a:srgbClr val="84B76F"/>
    <a:srgbClr val="A4A3A4"/>
    <a:srgbClr val="CC6600"/>
    <a:srgbClr val="51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80750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605" y="106"/>
      </p:cViewPr>
      <p:guideLst>
        <p:guide orient="horz" pos="2635"/>
        <p:guide pos="3784"/>
        <p:guide orient="horz" pos="1837"/>
        <p:guide orient="horz" pos="1114"/>
        <p:guide orient="horz" pos="705"/>
        <p:guide pos="3025"/>
        <p:guide pos="378"/>
        <p:guide pos="5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8F8A-74B5-9148-A891-627592061A3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68D9-5829-CA4C-800C-5932EF9830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ACD6-F780-4A47-B5D9-D292A4BD6F8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platform income from customer</a:t>
            </a:r>
            <a:endParaRPr lang="en-US" altLang="zh-CN" dirty="0"/>
          </a:p>
          <a:p>
            <a:r>
              <a:rPr lang="en-US" altLang="zh-CN" dirty="0"/>
              <a:t>platfomr outcome (payment to couriers)</a:t>
            </a:r>
            <a:endParaRPr lang="en-US" altLang="zh-CN" dirty="0"/>
          </a:p>
          <a:p>
            <a:r>
              <a:rPr lang="en-US" altLang="zh-CN" dirty="0"/>
              <a:t>customer satisfaction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8323550" y="4866910"/>
            <a:ext cx="820283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fld id="{2EEF1883-7A0E-4F66-9932-E581691AD397}" type="slidenum"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ll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15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tags" Target="../tags/tag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notesSlide" Target="../notesSlides/notesSlide1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-3175" y="1219835"/>
            <a:ext cx="9146540" cy="13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Towards Fairness in Transportation Gig Markets: </a:t>
            </a:r>
            <a:endParaRPr lang="en-US" altLang="zh-CN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Identifying, Imitating, and Mitigating </a:t>
            </a:r>
            <a:endParaRPr lang="en-US" altLang="zh-CN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Algorithm  Discrimination via Deep Reinforcement Learning</a:t>
            </a:r>
            <a:endParaRPr lang="en-US" altLang="zh-CN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" name="矩形 46"/>
          <p:cNvSpPr>
            <a:spLocks noChangeArrowheads="1"/>
          </p:cNvSpPr>
          <p:nvPr/>
        </p:nvSpPr>
        <p:spPr bwMode="auto">
          <a:xfrm>
            <a:off x="2173925" y="2943348"/>
            <a:ext cx="4431665" cy="8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1400" b="1" dirty="0" err="1" smtClean="0">
                <a:latin typeface="+mn-lt"/>
                <a:cs typeface="Calibri" panose="020F0502020204030204" pitchFamily="34" charset="0"/>
              </a:rPr>
              <a:t>Zijian</a:t>
            </a:r>
            <a:r>
              <a:rPr lang="en-US" altLang="zh-CN" sz="1400" b="1" dirty="0" smtClean="0">
                <a:latin typeface="+mn-lt"/>
                <a:cs typeface="Calibri" panose="020F0502020204030204" pitchFamily="34" charset="0"/>
              </a:rPr>
              <a:t> Zhao</a:t>
            </a: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, </a:t>
            </a: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Sen Li</a:t>
            </a:r>
            <a:r>
              <a:rPr lang="en-US" altLang="zh-CN" sz="1400" b="1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zh-CN" sz="1400" b="1" dirty="0" smtClean="0"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Department </a:t>
            </a: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of Civil and Environmental Engineering</a:t>
            </a:r>
            <a:endParaRPr lang="en-US" altLang="zh-CN" sz="1400" dirty="0"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The Hong Kong University of Science and Technology</a:t>
            </a:r>
            <a:endParaRPr lang="zh-CN" altLang="en-US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3" y="285789"/>
            <a:ext cx="1807695" cy="57846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4488815"/>
            <a:ext cx="9144000" cy="654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[1] Zhao, Zijian, and Sen Li. "The impacts of data privacy regulations on food-delivery platforms." Transportation Research Part C: Emerging Technologies 181 (2025): 105364.</a:t>
            </a:r>
            <a:endParaRPr lang="en-US" altLang="zh-CN" sz="8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[2] Zhao, Zijian, and Sen Li. "TDiscriminatory Order Assignment and Payment-Setting of On-Demand Food-Delivery Platforms: A Multi-Action and Multi-Agent Reinforcement Learning Framework." Transportation Research Part E: Logistics and Transportation Review 182 (2026): 105364</a:t>
            </a:r>
            <a:endParaRPr lang="en-US" altLang="zh-CN" sz="8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8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46"/>
          <p:cNvSpPr>
            <a:spLocks noChangeArrowheads="1"/>
          </p:cNvSpPr>
          <p:nvPr/>
        </p:nvSpPr>
        <p:spPr bwMode="auto">
          <a:xfrm>
            <a:off x="19050" y="4183380"/>
            <a:ext cx="9124950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Presentation at 31</a:t>
            </a:r>
            <a:r>
              <a:rPr lang="en-US" altLang="zh-CN" sz="1400" baseline="30000" dirty="0" smtClean="0">
                <a:latin typeface="+mn-lt"/>
                <a:cs typeface="Calibri" panose="020F0502020204030204" pitchFamily="34" charset="0"/>
              </a:rPr>
              <a:t>st</a:t>
            </a: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 AAAI/SIGAI Doctoral Consortium, January 20, 2026</a:t>
            </a:r>
            <a:endParaRPr lang="zh-CN" altLang="en-US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170891"/>
            <a:ext cx="17748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Case Studies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5" y="764495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Food Delivery in Hong Kong, China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28585" y="3355295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Comparative Policies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3704590"/>
            <a:ext cx="3638550" cy="1398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0" y="1201420"/>
            <a:ext cx="3590925" cy="2202180"/>
          </a:xfrm>
          <a:prstGeom prst="rect">
            <a:avLst/>
          </a:prstGeom>
        </p:spPr>
      </p:pic>
      <p:pic>
        <p:nvPicPr>
          <p:cNvPr id="2" name="图片 1" descr="delivery_density_m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95" y="1167765"/>
            <a:ext cx="4533265" cy="215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424" t="12521"/>
          <a:stretch>
            <a:fillRect/>
          </a:stretch>
        </p:blipFill>
        <p:spPr>
          <a:xfrm>
            <a:off x="1270" y="661035"/>
            <a:ext cx="3032125" cy="1682115"/>
          </a:xfrm>
          <a:prstGeom prst="rect">
            <a:avLst/>
          </a:prstGeom>
        </p:spPr>
      </p:pic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17748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Case Studies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rcRect t="14541"/>
          <a:stretch>
            <a:fillRect/>
          </a:stretch>
        </p:blipFill>
        <p:spPr>
          <a:xfrm>
            <a:off x="5996305" y="661035"/>
            <a:ext cx="3148965" cy="168211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395" t="14042" r="2466"/>
          <a:stretch>
            <a:fillRect/>
          </a:stretch>
        </p:blipFill>
        <p:spPr>
          <a:xfrm>
            <a:off x="3005455" y="655320"/>
            <a:ext cx="2991485" cy="1687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7795" y="2752090"/>
            <a:ext cx="7309485" cy="488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How platforms discriminate different types of couriers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？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7795" y="3173095"/>
            <a:ext cx="4572000" cy="14890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For opt-in couriers </a:t>
            </a:r>
            <a:r>
              <a:rPr lang="en-US" altLang="zh-CN" dirty="0" smtClean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(blue curves)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: </a:t>
            </a:r>
            <a:b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</a:b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Higher reservation couriers receive: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higher unit payments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lower workloads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lower total earnings</a:t>
            </a: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53840" y="3173095"/>
            <a:ext cx="4495800" cy="1628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For opt-out couriers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(red curves)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: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</a:b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Higher reservation couriers experience: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higher unit payments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slightly lower workloads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similar earnings compaerd to low reservation couriers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342900" lvl="1" indent="0">
              <a:lnSpc>
                <a:spcPct val="130000"/>
              </a:lnSpc>
              <a:buNone/>
            </a:pPr>
            <a:endParaRPr lang="en-US" altLang="zh-CN" sz="1400" i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8"/>
          <p:cNvSpPr txBox="1"/>
          <p:nvPr>
            <p:custDataLst>
              <p:tags r:id="rId6"/>
            </p:custDataLst>
          </p:nvPr>
        </p:nvSpPr>
        <p:spPr>
          <a:xfrm>
            <a:off x="1270" y="2343150"/>
            <a:ext cx="300355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smtClean="0">
                <a:latin typeface="Arial" panose="020B0604020202020204" pitchFamily="34" charset="0"/>
                <a:ea typeface="微软雅黑" panose="020B0503020204020204" pitchFamily="34" charset="-122"/>
              </a:rPr>
              <a:t>Unit Payment (payment per minute)</a:t>
            </a:r>
            <a:endParaRPr lang="en-US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>
            <p:custDataLst>
              <p:tags r:id="rId7"/>
            </p:custDataLst>
          </p:nvPr>
        </p:nvSpPr>
        <p:spPr>
          <a:xfrm>
            <a:off x="3005455" y="2343150"/>
            <a:ext cx="300228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smtClean="0">
                <a:latin typeface="Arial" panose="020B0604020202020204" pitchFamily="34" charset="0"/>
                <a:ea typeface="微软雅黑" panose="020B0503020204020204" pitchFamily="34" charset="-122"/>
              </a:rPr>
              <a:t>Total Workload (measured by time)</a:t>
            </a:r>
            <a:endParaRPr lang="en-US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8"/>
          <p:cNvSpPr txBox="1"/>
          <p:nvPr>
            <p:custDataLst>
              <p:tags r:id="rId8"/>
            </p:custDataLst>
          </p:nvPr>
        </p:nvSpPr>
        <p:spPr>
          <a:xfrm>
            <a:off x="6142990" y="2343150"/>
            <a:ext cx="300228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smtClean="0">
                <a:latin typeface="Arial" panose="020B0604020202020204" pitchFamily="34" charset="0"/>
                <a:ea typeface="微软雅黑" panose="020B0503020204020204" pitchFamily="34" charset="-122"/>
              </a:rPr>
              <a:t>Total Earning (whole preiod)</a:t>
            </a:r>
            <a:endParaRPr lang="en-US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50" y="751840"/>
            <a:ext cx="4039235" cy="2609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How DPR affects couriers behavior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？</a:t>
            </a: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lvl="2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More couriers are attracted to choose opt-out option on the platform, leading to a lower exiting rate. 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457200" lvl="2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DPR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effectively protects the rights of high-reservation couriers, allowing them to choose opt out to access more work opportunities.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17748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Case Studies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t="5843"/>
          <a:stretch>
            <a:fillRect/>
          </a:stretch>
        </p:blipFill>
        <p:spPr>
          <a:xfrm>
            <a:off x="5003165" y="207010"/>
            <a:ext cx="4065270" cy="4185285"/>
          </a:xfrm>
          <a:prstGeom prst="rect">
            <a:avLst/>
          </a:prstGeom>
        </p:spPr>
      </p:pic>
      <p:sp>
        <p:nvSpPr>
          <p:cNvPr id="14" name="TextBox 8"/>
          <p:cNvSpPr txBox="1"/>
          <p:nvPr>
            <p:custDataLst>
              <p:tags r:id="rId2"/>
            </p:custDataLst>
          </p:nvPr>
        </p:nvSpPr>
        <p:spPr>
          <a:xfrm>
            <a:off x="5003165" y="4399915"/>
            <a:ext cx="4065270" cy="278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Proportion of Choices Among Couriers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5" y="752051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How DPR affects platform profits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？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17748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Case Studies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940" y="1237615"/>
            <a:ext cx="6343015" cy="26289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382551" y="3981331"/>
            <a:ext cx="8206552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The platform gets higher profits since the increased number of active couriers helps fulfill more orders.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5" y="752051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How DPR affects customers satisfication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？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17748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Case Studies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955" y="1122680"/>
            <a:ext cx="6245860" cy="268351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382551" y="3981331"/>
            <a:ext cx="820655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Customers get better experience 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due to the increased number of active couriers, which allows the platform to optimize planning better, leading to a lower order delivery times.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376929" y="1835662"/>
            <a:ext cx="8037383" cy="6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Thanks for your attention!</a:t>
            </a:r>
            <a:endParaRPr lang="en-US" altLang="zh-CN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46"/>
          <p:cNvSpPr>
            <a:spLocks noChangeArrowheads="1"/>
          </p:cNvSpPr>
          <p:nvPr/>
        </p:nvSpPr>
        <p:spPr bwMode="auto">
          <a:xfrm>
            <a:off x="2918578" y="3033598"/>
            <a:ext cx="288671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Presented by </a:t>
            </a:r>
            <a:r>
              <a:rPr lang="en-US" altLang="zh-CN" sz="18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Zijian Zhao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zh-CN" altLang="en-US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308796"/>
            <a:ext cx="1807695" cy="578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2664508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Research Questions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381" y="608144"/>
            <a:ext cx="80010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Challenges in identifying the DPR for stakeholders: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The dispatching strategy and payment strategy of platforms are coupled.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Couriers' behaviors occur on different time scales: 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long-term: decide whether to work on the platform and whether to share their personal information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short-term: determine whether to accept assigned orders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Complex game process between platform and couriers, as well as among the couriers themselves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sym typeface="+mn-ea"/>
              </a:rPr>
              <a:t>Research questions:</a:t>
            </a:r>
            <a:endParaRPr lang="en-US" altLang="zh-CN" b="1" dirty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Q1: How to model and optimize the behavior and strategy of platforms and couriers? </a:t>
            </a:r>
            <a:endParaRPr lang="en-US" altLang="zh-CN" dirty="0" smtClean="0">
              <a:sym typeface="+mn-ea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Q2: How does the discriminatory algorithm influence platforms and couriers</a:t>
            </a:r>
            <a:r>
              <a:rPr lang="en-US" altLang="zh-CN" dirty="0" smtClean="0"/>
              <a:t>?</a:t>
            </a:r>
            <a:endParaRPr lang="en-US" altLang="zh-CN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Q3: How does data privacy regulation policy influence food delivery market?</a:t>
            </a:r>
            <a:endParaRPr lang="en-US" altLang="zh-CN" dirty="0" smtClean="0">
              <a:sym typeface="+mn-ea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/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991"/>
            <a:ext cx="314325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Model for Platform: MDP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1650" y="675005"/>
                <a:ext cx="7343140" cy="18180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ea typeface="微软雅黑" panose="020B0503020204020204" pitchFamily="34" charset="-122"/>
                    <a:cs typeface="+mn-lt"/>
                  </a:rPr>
                  <a:t>State:</a:t>
                </a:r>
                <a:r>
                  <a:rPr lang="en-US" altLang="zh-CN" dirty="0" smtClean="0">
                    <a:ea typeface="微软雅黑" panose="020B0503020204020204" pitchFamily="34" charset="-122"/>
                    <a:cs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>
                  <a:ea typeface="微软雅黑" panose="020B0503020204020204" pitchFamily="34" charset="-122"/>
                  <a:cs typeface="+mn-lt"/>
                </a:endParaRPr>
              </a:p>
              <a:p>
                <a:pPr marL="628650" lvl="1" indent="-285750">
                  <a:lnSpc>
                    <a:spcPct val="1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t 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time step;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I 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set of courier indices;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628650" lvl="1" indent="-285750">
                  <a:lnSpc>
                    <a:spcPct val="2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20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: state of courier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i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 at time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t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, defined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=[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𝐺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1200" i="1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1085850" lvl="2" indent="-285750">
                  <a:lnSpc>
                    <a:spcPct val="2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courier information, including location, en route orders, and remaining capacity ...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1085850" lvl="2" indent="-285750">
                  <a:lnSpc>
                    <a:spcPct val="2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informations of orders to be assigned at time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  <a:sym typeface="+mn-ea"/>
                  </a:rPr>
                  <a:t>t</a:t>
                </a:r>
                <a:endParaRPr lang="en-US" altLang="zh-CN" sz="1200" i="1" dirty="0" smtClean="0">
                  <a:ea typeface="微软雅黑" panose="020B0503020204020204" pitchFamily="34" charset="-122"/>
                  <a:cs typeface="+mn-lt"/>
                  <a:sym typeface="+mn-ea"/>
                </a:endParaRPr>
              </a:p>
              <a:p>
                <a:pPr marL="1085850" lvl="2" indent="-285750">
                  <a:lnSpc>
                    <a:spcPct val="2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𝐺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12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global</m:t>
                    </m:r>
                    <m:r>
                      <a:rPr lang="en-US" altLang="zh-CN" sz="120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2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information</m:t>
                    </m:r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, such as the number of couriers who choose to opt-in and opt-out ...</a:t>
                </a:r>
                <a:endParaRPr lang="en-US" altLang="zh-CN" sz="1200" i="1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1085850" lvl="2" indent="-285750">
                  <a:lnSpc>
                    <a:spcPct val="15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endParaRPr lang="en-US" altLang="zh-CN" dirty="0">
                  <a:ea typeface="微软雅黑" panose="020B0503020204020204" pitchFamily="34" charset="-122"/>
                  <a:cs typeface="+mn-lt"/>
                </a:endParaRPr>
              </a:p>
              <a:p>
                <a:pPr marL="342900" lvl="2">
                  <a:lnSpc>
                    <a:spcPct val="150000"/>
                  </a:lnSpc>
                </a:pPr>
                <a:endParaRPr lang="en-US" altLang="zh-CN" sz="1200" dirty="0">
                  <a:ea typeface="微软雅黑" panose="020B0503020204020204" pitchFamily="34" charset="-122"/>
                  <a:cs typeface="+mn-lt"/>
                </a:endParaRPr>
              </a:p>
              <a:p>
                <a:endParaRPr lang="en-US" altLang="zh-CN" dirty="0" smtClean="0">
                  <a:ea typeface="微软雅黑" panose="020B0503020204020204" pitchFamily="34" charset="-122"/>
                  <a:cs typeface="+mn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75005"/>
                <a:ext cx="7343140" cy="1818005"/>
              </a:xfrm>
              <a:prstGeom prst="rect">
                <a:avLst/>
              </a:prstGeom>
              <a:blipFill rotWithShape="1">
                <a:blip r:embed="rId1"/>
                <a:stretch>
                  <a:fillRect b="-584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" y="2467610"/>
            <a:ext cx="7491095" cy="2084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991"/>
            <a:ext cx="314325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Model for Platform: MDP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1650" y="675005"/>
                <a:ext cx="8001000" cy="39071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>
                    <a:ea typeface="微软雅黑" panose="020B0503020204020204" pitchFamily="34" charset="-122"/>
                    <a:cs typeface="+mn-lt"/>
                  </a:rPr>
                  <a:t>How platforms record courier individual information in state space?</a:t>
                </a:r>
                <a:r>
                  <a:rPr lang="en-US" altLang="zh-CN" sz="1200" b="1" dirty="0" smtClean="0">
                    <a:ea typeface="微软雅黑" panose="020B0503020204020204" pitchFamily="34" charset="-122"/>
                    <a:cs typeface="+mn-lt"/>
                  </a:rPr>
                  <a:t> </a:t>
                </a:r>
                <a:endParaRPr lang="en-US" altLang="zh-CN" sz="1200" b="1" i="1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628650" lvl="1" indent="-285750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Platforms can record courier 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  <a:sym typeface="+mn-ea"/>
                  </a:rPr>
                  <a:t>behavioral data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in the state space to distinguish their types. However, recording all couriers’ behavioral data seems unfeasible, since the data volume is often too large. 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628650" lvl="1" indent="-285750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We propose an alternative approach: </a:t>
                </a:r>
                <a:r>
                  <a:rPr lang="en-US" altLang="zh-CN" sz="1200" dirty="0" smtClean="0">
                    <a:solidFill>
                      <a:srgbClr val="2F5597"/>
                    </a:solidFill>
                    <a:ea typeface="微软雅黑" panose="020B0503020204020204" pitchFamily="34" charset="-122"/>
                    <a:cs typeface="+mn-lt"/>
                  </a:rPr>
                  <a:t>recording the average unit payment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(payment per minute of work) related to accepting and rejecting behaviors for each courier.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lvl="1" indent="0">
                  <a:lnSpc>
                    <a:spcPct val="120000"/>
                  </a:lnSpc>
                  <a:spcBef>
                    <a:spcPts val="1800"/>
                  </a:spcBef>
                  <a:buFont typeface="Wingdings" panose="05000000000000000000" pitchFamily="2" charset="2"/>
                  <a:buNone/>
                </a:pP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628650" lvl="1" indent="-285750">
                  <a:lnSpc>
                    <a:spcPct val="12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1085850" lvl="2" indent="-285750">
                  <a:lnSpc>
                    <a:spcPct val="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average 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  <a:sym typeface="+mn-ea"/>
                  </a:rPr>
                  <a:t>unit payment about accepting/rejecting behavior of courier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  <a:sym typeface="+mn-ea"/>
                  </a:rPr>
                  <a:t>i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  <a:sym typeface="+mn-ea"/>
                  </a:rPr>
                  <a:t> at time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  <a:sym typeface="+mn-ea"/>
                  </a:rPr>
                  <a:t>t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  <a:sym typeface="+mn-ea"/>
                </a:endParaRPr>
              </a:p>
              <a:p>
                <a:pPr marL="1085850" lvl="2" indent="-285750">
                  <a:lnSpc>
                    <a:spcPct val="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unit payment for courier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i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at time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t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1085850" lvl="2" indent="-285750">
                  <a:lnSpc>
                    <a:spcPct val="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: behavior of courier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i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at time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t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(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1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represents acceptance and </a:t>
                </a:r>
                <a:r>
                  <a:rPr lang="en-US" altLang="zh-CN" sz="1200" i="1" dirty="0" smtClean="0">
                    <a:ea typeface="微软雅黑" panose="020B0503020204020204" pitchFamily="34" charset="-122"/>
                    <a:cs typeface="+mn-lt"/>
                  </a:rPr>
                  <a:t>0</a:t>
                </a: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represents rejection)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1085850" lvl="2" indent="-285750">
                  <a:lnSpc>
                    <a:spcPct val="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η: update rate</a:t>
                </a:r>
                <a:endParaRPr lang="en-US" altLang="zh-CN" sz="1200" dirty="0" smtClean="0">
                  <a:ea typeface="微软雅黑" panose="020B0503020204020204" pitchFamily="34" charset="-122"/>
                  <a:cs typeface="+mn-lt"/>
                </a:endParaRPr>
              </a:p>
              <a:p>
                <a:pPr marL="628650" lvl="1" indent="-285750">
                  <a:lnSpc>
                    <a:spcPct val="9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Platforms can classify couriers based on the mean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ℎ</m:t>
                        </m:r>
                      </m:e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ℎ</m:t>
                        </m:r>
                      </m:e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ℎ</m:t>
                            </m:r>
                          </m:e>
                          <m:sup>
                            <m: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ℎ</m:t>
                            </m:r>
                          </m:e>
                          <m:sup>
                            <m:r>
                              <a:rPr lang="en-US" altLang="zh-CN" sz="12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200" dirty="0" smtClean="0">
                    <a:ea typeface="微软雅黑" panose="020B0503020204020204" pitchFamily="34" charset="-122"/>
                    <a:cs typeface="+mn-lt"/>
                  </a:rPr>
                  <a:t>).</a:t>
                </a:r>
                <a:endParaRPr lang="en-US" altLang="zh-CN" dirty="0" smtClean="0">
                  <a:ea typeface="微软雅黑" panose="020B0503020204020204" pitchFamily="34" charset="-122"/>
                  <a:cs typeface="+mn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75005"/>
                <a:ext cx="8001000" cy="39071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5" y="2226310"/>
            <a:ext cx="3096895" cy="688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991"/>
            <a:ext cx="314325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Model for Platform: MDP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1650" y="675005"/>
                <a:ext cx="8461375" cy="16960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Action:</a:t>
                </a:r>
                <a:r>
                  <a:rPr lang="en-US" altLang="zh-CN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lnSpc>
                    <a:spcPct val="1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200" i="1" dirty="0" smtClean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 </a:t>
                </a:r>
                <a:r>
                  <a:rPr lang="en-US" altLang="zh-CN" sz="1200" dirty="0" smtClean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represents the action for courier </a:t>
                </a:r>
                <a:r>
                  <a:rPr lang="en-US" altLang="zh-CN" sz="1200" i="1" dirty="0" smtClean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i</a:t>
                </a:r>
                <a:r>
                  <a:rPr lang="en-US" altLang="zh-CN" sz="1200" dirty="0" smtClean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  at time </a:t>
                </a:r>
                <a:r>
                  <a:rPr lang="en-US" altLang="zh-CN" sz="1200" i="1" dirty="0" smtClean="0"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t</a:t>
                </a:r>
                <a:endParaRPr lang="en-US" altLang="zh-CN" sz="1200" dirty="0" smtClean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marL="628650" lvl="1" indent="-285750">
                  <a:lnSpc>
                    <a:spcPct val="1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decision vector indicating which orders are assigned to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 at time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t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971550" lvl="2" indent="-171450">
                  <a:lnSpc>
                    <a:spcPct val="1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]=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 indicates order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j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 is assigned to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 </a:t>
                </a:r>
                <a:endParaRPr lang="en-US" altLang="zh-CN" sz="1200" dirty="0" smtClean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marL="628650" lvl="1" indent="-285750">
                  <a:lnSpc>
                    <a:spcPct val="1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payment to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time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342900" lvl="2">
                  <a:lnSpc>
                    <a:spcPct val="150000"/>
                  </a:lnSpc>
                </a:pP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75005"/>
                <a:ext cx="8461375" cy="1696085"/>
              </a:xfrm>
              <a:prstGeom prst="rect">
                <a:avLst/>
              </a:prstGeom>
              <a:blipFill rotWithShape="1">
                <a:blip r:embed="rId1"/>
                <a:stretch>
                  <a:fillRect b="-8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6"/>
              <p:cNvSpPr txBox="1"/>
              <p:nvPr/>
            </p:nvSpPr>
            <p:spPr>
              <a:xfrm>
                <a:off x="541020" y="2113280"/>
                <a:ext cx="7602220" cy="28644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Reward Function:</a:t>
                </a:r>
                <a:endParaRPr lang="en-US" altLang="zh-CN" b="1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global reward at time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reward for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time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</a:t>
                </a:r>
                <a:r>
                  <a:rPr lang="en-US" altLang="zh-CN" sz="1200" dirty="0" smtClean="0">
                    <a:latin typeface="Cambria Math" panose="02040503050406030204" pitchFamily="18" charset="0"/>
                    <a:ea typeface="微软雅黑" panose="020B0503020204020204" pitchFamily="34" charset="-122"/>
                    <a:sym typeface="+mn-ea"/>
                  </a:rPr>
                  <a:t>set of working courier indices</a:t>
                </a:r>
                <a:endParaRPr lang="en-US" altLang="zh-CN" sz="1200" dirty="0" smtClean="0">
                  <a:latin typeface="Cambria Math" panose="02040503050406030204" pitchFamily="18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β: positive weights 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trip distance of oredr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j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u="heavy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 the number of en-route orders for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time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that will exceed their expected time;</a:t>
                </a:r>
                <a14:m>
                  <m:oMath xmlns:m="http://schemas.openxmlformats.org/officeDocument/2006/math">
                    <m:r>
                      <a:rPr lang="en-US" altLang="zh-CN" sz="12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u="heavy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additional travel time of all en-route orders for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time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endParaRPr lang="en-US" altLang="zh-CN" sz="1200" i="1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" y="2113280"/>
                <a:ext cx="7602220" cy="28644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55" y="2536190"/>
            <a:ext cx="3857625" cy="675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55" y="3144520"/>
            <a:ext cx="6489700" cy="66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827976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 Background: Algorithm Discrimination in Food-Delivery Platforms </a:t>
            </a:r>
            <a:endParaRPr lang="zh-CN" altLang="en-US" sz="2000" b="1" dirty="0">
              <a:solidFill>
                <a:schemeClr val="accent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145" y="605952"/>
            <a:ext cx="8129155" cy="29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Learning algorithm in food-delivery platforms: 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6286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ea typeface="微软雅黑" panose="020B0503020204020204" pitchFamily="34" charset="-122"/>
                <a:cs typeface="Calibri" panose="020F0502020204030204" pitchFamily="34" charset="0"/>
              </a:rPr>
              <a:t>profit maximization: Platforms aim to achieve </a:t>
            </a:r>
            <a:r>
              <a:rPr lang="en-US" altLang="zh-CN" dirty="0" smtClean="0">
                <a:solidFill>
                  <a:srgbClr val="A40F39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optimal control</a:t>
            </a:r>
            <a:r>
              <a:rPr lang="en-US" altLang="zh-CN" dirty="0" smtClean="0">
                <a:ea typeface="微软雅黑" panose="020B0503020204020204" pitchFamily="34" charset="-122"/>
                <a:cs typeface="Calibri" panose="020F0502020204030204" pitchFamily="34" charset="0"/>
              </a:rPr>
              <a:t> over couriers while </a:t>
            </a:r>
            <a:r>
              <a:rPr lang="en-US" altLang="zh-CN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offering the</a:t>
            </a:r>
            <a:r>
              <a:rPr lang="en-US" altLang="zh-CN" dirty="0" smtClean="0">
                <a:solidFill>
                  <a:srgbClr val="2F5597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lowest payment</a:t>
            </a:r>
            <a:r>
              <a:rPr lang="en-US" altLang="zh-CN" dirty="0" smtClean="0"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dirty="0" smtClean="0"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6286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ea typeface="微软雅黑" panose="020B0503020204020204" pitchFamily="34" charset="-122"/>
                <a:cs typeface="Calibri" panose="020F0502020204030204" pitchFamily="34" charset="0"/>
              </a:rPr>
              <a:t>overuse of privacy data: Platforms utilize personal data to differentiate between various types of couriers.</a:t>
            </a:r>
            <a:endParaRPr lang="en-US" altLang="zh-CN" dirty="0" smtClean="0"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ea typeface="微软雅黑" panose="020B0503020204020204" pitchFamily="34" charset="-122"/>
                <a:cs typeface="Calibri" panose="020F0502020204030204" pitchFamily="34" charset="0"/>
              </a:rPr>
              <a:t>Discriminatory algorithmic labor management: </a:t>
            </a:r>
            <a:endParaRPr lang="en-US" altLang="zh-CN" b="1" dirty="0" smtClean="0"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6286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personalized payment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: Couriers have varying expected salaries for the same work (referred to as ‘reservation value’) → </a:t>
            </a:r>
            <a:r>
              <a:rPr lang="en-US" altLang="zh-CN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violating principle of ‘</a:t>
            </a:r>
            <a:r>
              <a:rPr lang="en-US" altLang="zh-CN" i="1" dirty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equal pay for equal work</a:t>
            </a:r>
            <a:r>
              <a:rPr lang="en-US" altLang="zh-CN" i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’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6286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dispatching preference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: Couriers with high willingness to work present higher certainty and lower costs for platforms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→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prioritize couriers with more favorite working pattern</a:t>
            </a:r>
            <a:endParaRPr lang="en-US" altLang="zh-CN" i="1" dirty="0">
              <a:solidFill>
                <a:srgbClr val="A40F3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Couriers controlled by algorithms: 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图片 16" descr="meituan"/>
          <p:cNvPicPr>
            <a:picLocks noChangeAspect="1"/>
          </p:cNvPicPr>
          <p:nvPr/>
        </p:nvPicPr>
        <p:blipFill>
          <a:blip r:embed="rId1"/>
          <a:srcRect l="16834"/>
          <a:stretch>
            <a:fillRect/>
          </a:stretch>
        </p:blipFill>
        <p:spPr>
          <a:xfrm>
            <a:off x="1386205" y="3566795"/>
            <a:ext cx="1910715" cy="1292860"/>
          </a:xfrm>
          <a:prstGeom prst="rect">
            <a:avLst/>
          </a:prstGeom>
        </p:spPr>
      </p:pic>
      <p:pic>
        <p:nvPicPr>
          <p:cNvPr id="19" name="图片 18" descr="b719-innckce9090871"/>
          <p:cNvPicPr>
            <a:picLocks noChangeAspect="1"/>
          </p:cNvPicPr>
          <p:nvPr/>
        </p:nvPicPr>
        <p:blipFill>
          <a:blip r:embed="rId2"/>
          <a:srcRect l="2730" t="14030" r="4884" b="28292"/>
          <a:stretch>
            <a:fillRect/>
          </a:stretch>
        </p:blipFill>
        <p:spPr>
          <a:xfrm>
            <a:off x="5852160" y="3566795"/>
            <a:ext cx="1910715" cy="1292860"/>
          </a:xfrm>
          <a:prstGeom prst="rect">
            <a:avLst/>
          </a:prstGeom>
        </p:spPr>
      </p:pic>
      <p:pic>
        <p:nvPicPr>
          <p:cNvPr id="20" name="图片 19" descr="59b08c553a8b053b2be46428"/>
          <p:cNvPicPr>
            <a:picLocks noChangeAspect="1"/>
          </p:cNvPicPr>
          <p:nvPr/>
        </p:nvPicPr>
        <p:blipFill>
          <a:blip r:embed="rId3"/>
          <a:srcRect l="3144" r="1296"/>
          <a:stretch>
            <a:fillRect/>
          </a:stretch>
        </p:blipFill>
        <p:spPr>
          <a:xfrm>
            <a:off x="3700780" y="3559810"/>
            <a:ext cx="1920875" cy="1299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650" y="208915"/>
            <a:ext cx="597217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Model for Couriers: Logit Model &amp; CMAB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1650" y="675005"/>
                <a:ext cx="8357870" cy="40722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Short-term Decision -- Logit Model:</a:t>
                </a:r>
                <a:endParaRPr lang="en-US" altLang="zh-CN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lnSpc>
                    <a:spcPct val="15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endParaRPr lang="en-US" altLang="zh-CN" sz="1200" i="1" dirty="0" smtClean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lnSpc>
                    <a:spcPct val="15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sup>
                    </m:sSubSup>
                    <m:r>
                      <a:rPr lang="en-US" altLang="zh-CN" sz="12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order acceptance probability of courier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utility of accepting the order, </a:t>
                </a:r>
                <a:r>
                  <a:rPr lang="en-US" altLang="zh-CN" sz="1200" dirty="0" smtClean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proportional to payment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, </a:t>
                </a:r>
                <a:r>
                  <a:rPr lang="en-US" altLang="zh-CN" sz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inversely proportional to reservation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utility of rejecting the order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Long-term Decision -- Contextual Multi-Armed Bandits (CMAB)</a:t>
                </a:r>
                <a:r>
                  <a:rPr lang="zh-CN" altLang="en-US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：</a:t>
                </a:r>
                <a:endParaRPr lang="en-US" altLang="zh-CN" b="1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information  of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episode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k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, including the reservation value, initial location, and platform strategy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action of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episode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k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, including opt-in, opt-out, and exit</a:t>
                </a: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Opt-in/Opt-out reward: the accumulative income over the entire period (episode)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Exit reward: a fixed utility (varying among periods)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75005"/>
                <a:ext cx="8357870" cy="4072255"/>
              </a:xfrm>
              <a:prstGeom prst="rect">
                <a:avLst/>
              </a:prstGeom>
              <a:blipFill rotWithShape="1">
                <a:blip r:embed="rId1"/>
                <a:stretch>
                  <a:fillRect b="-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253740" y="357505"/>
            <a:ext cx="30480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40" y="1069340"/>
            <a:ext cx="2497455" cy="696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0" y="3011805"/>
            <a:ext cx="4262120" cy="63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矩形 46"/>
          <p:cNvSpPr>
            <a:spLocks noChangeArrowheads="1"/>
          </p:cNvSpPr>
          <p:nvPr/>
        </p:nvSpPr>
        <p:spPr bwMode="auto">
          <a:xfrm>
            <a:off x="501585" y="170891"/>
            <a:ext cx="536702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PPO-KL-CLIP for Platform Payment Setting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501650" y="586740"/>
            <a:ext cx="8412480" cy="416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sym typeface="+mn-ea"/>
              </a:rPr>
              <a:t>Original PPO —— Unstable Chanllenge</a:t>
            </a:r>
            <a:r>
              <a:rPr lang="en-US" altLang="zh-CN" b="1" baseline="30000" dirty="0" smtClean="0">
                <a:sym typeface="+mn-ea"/>
              </a:rPr>
              <a:t>[4,5]</a:t>
            </a:r>
            <a:r>
              <a:rPr lang="en-US" altLang="zh-CN" b="1" dirty="0" smtClean="0">
                <a:sym typeface="+mn-ea"/>
              </a:rPr>
              <a:t>:</a:t>
            </a:r>
            <a:endParaRPr lang="en-US" altLang="zh-CN" b="1" dirty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PPO-CLIP: </a:t>
            </a:r>
            <a:r>
              <a:rPr lang="en-US" altLang="zh-CN" dirty="0" smtClean="0"/>
              <a:t>If new policy θ have already deviated original policy Θ significantly, the gradient becomes 0, preventing the policy from recovering. </a:t>
            </a:r>
            <a:endParaRPr lang="en-US" altLang="zh-CN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PPO-KL: The performance can be influenced by β significantly,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 necessitating a balance between KL-restriction and policy updates.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/>
              <a:t>Our Solution: PPO-KL-CLIP</a:t>
            </a:r>
            <a:endParaRPr lang="en-US" altLang="zh-CN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dirty="0" smtClean="0"/>
              <a:t>inspired by GRPO</a:t>
            </a:r>
            <a:r>
              <a:rPr lang="en-US" altLang="zh-CN" baseline="30000" dirty="0" smtClean="0"/>
              <a:t>[6]</a:t>
            </a:r>
            <a:endParaRPr lang="en-US" altLang="zh-CN" baseline="300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dirty="0" smtClean="0"/>
              <a:t>add KL normalization to PPO-CLIP, helping recover the deviated policy.</a:t>
            </a:r>
            <a:endParaRPr lang="en-US" altLang="zh-CN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8394" b="32430"/>
          <a:stretch>
            <a:fillRect/>
          </a:stretch>
        </p:blipFill>
        <p:spPr>
          <a:xfrm>
            <a:off x="1207770" y="2329180"/>
            <a:ext cx="3568065" cy="741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70423"/>
          <a:stretch>
            <a:fillRect/>
          </a:stretch>
        </p:blipFill>
        <p:spPr>
          <a:xfrm>
            <a:off x="4775835" y="2376805"/>
            <a:ext cx="4082415" cy="339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b="27561"/>
          <a:stretch>
            <a:fillRect/>
          </a:stretch>
        </p:blipFill>
        <p:spPr>
          <a:xfrm>
            <a:off x="1207770" y="4257040"/>
            <a:ext cx="5099685" cy="60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76310" t="72579"/>
          <a:stretch>
            <a:fillRect/>
          </a:stretch>
        </p:blipFill>
        <p:spPr>
          <a:xfrm>
            <a:off x="6288405" y="4568190"/>
            <a:ext cx="960120" cy="31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矩形 46"/>
          <p:cNvSpPr>
            <a:spLocks noChangeArrowheads="1"/>
          </p:cNvSpPr>
          <p:nvPr/>
        </p:nvSpPr>
        <p:spPr bwMode="auto">
          <a:xfrm>
            <a:off x="501585" y="170891"/>
            <a:ext cx="551053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 Methodology for CMAB of Couriers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501650" y="586740"/>
            <a:ext cx="8412480" cy="3082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Thompson Sampling Method</a:t>
            </a:r>
            <a:r>
              <a:rPr lang="en-US" altLang="zh-CN" b="1" dirty="0" smtClean="0"/>
              <a:t>:</a:t>
            </a:r>
            <a:endParaRPr lang="en-US" altLang="zh-CN" b="1" dirty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Summary: Utilize a neural network to estimate the reward distribution for each action within a given state.</a:t>
            </a: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ym typeface="+mn-ea"/>
              </a:rPr>
              <a:t>Utilization</a:t>
            </a:r>
            <a:r>
              <a:rPr lang="en-US" altLang="zh-CN" sz="1200" dirty="0" smtClean="0"/>
              <a:t>: Select the action with the highest reward expectation.</a:t>
            </a: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Training: 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Model the reward distribution as a Gaussian distribution and train the network using Maximum Likelihood Estimation (MLE).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5385" y="2223135"/>
            <a:ext cx="4640580" cy="537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15" y="2760345"/>
            <a:ext cx="3248025" cy="564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175385" y="3405505"/>
                <a:ext cx="6162675" cy="8750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ℎ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 action index, corresponding to opt-in, opt-out, and exit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𝑢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mean and standard deviation of the estimated reward distribution, respectively 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experience buffer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85" y="3405505"/>
                <a:ext cx="6162675" cy="8750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359918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Neural Network Architecture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 descr="networ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" y="1158240"/>
            <a:ext cx="4484370" cy="2875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1365" y="971550"/>
            <a:ext cx="4572635" cy="369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Shared Heterogeneous Encoder</a:t>
            </a:r>
            <a:endParaRPr lang="en-US" altLang="zh-CN" sz="12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shared structure enhances the extraction of robust features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heterogeneous structure facilitates simultaneous processing of opt-in and opt-out couriers.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Triple Decision Heads</a:t>
            </a:r>
            <a:endParaRPr lang="en-US" altLang="zh-CN" sz="12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for payment setting, order assignment, and courier long-term choice, respectively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Multi-LoRA for Couriers CMAB</a:t>
            </a:r>
            <a:endParaRPr lang="en-US" altLang="zh-CN" sz="12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shared encoder enables couriers to understand the platform's strategy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multiple lora prevents homogenous strategies among couriers, promoting diverse decision-making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556768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Background: Data Privacy Regulation (DPR)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65" y="608330"/>
            <a:ext cx="8001000" cy="4535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Take GDPR (Europe) as an example: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Article 6.1.a : Data processing is </a:t>
            </a:r>
            <a:r>
              <a:rPr lang="en-US" altLang="zh-CN" dirty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lawful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only when the data subject has provided consent for one or more </a:t>
            </a:r>
            <a:r>
              <a:rPr lang="en-US" altLang="zh-CN" dirty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specific purposes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Article 7.2: Individuals have the </a:t>
            </a:r>
            <a:r>
              <a:rPr lang="en-US" altLang="zh-CN" dirty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right to withdraw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 consent </a:t>
            </a:r>
            <a:r>
              <a:rPr lang="en-US" altLang="zh-CN" dirty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at any time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, and the process for withdrawal must be as simple as providing consent.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Basic principles of DPR: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data minimization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6286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user content, </a:t>
            </a:r>
            <a:r>
              <a:rPr lang="en-US" altLang="zh-CN" dirty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individual control over personal information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0" y="2440305"/>
            <a:ext cx="240157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</a:rPr>
              <a:t>GDPR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7110" y="2419985"/>
            <a:ext cx="240093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CCPA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645" y="2419985"/>
            <a:ext cx="26949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PIPL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GDP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045" y="926465"/>
            <a:ext cx="2402840" cy="1599565"/>
          </a:xfrm>
          <a:prstGeom prst="rect">
            <a:avLst/>
          </a:prstGeom>
        </p:spPr>
      </p:pic>
      <p:pic>
        <p:nvPicPr>
          <p:cNvPr id="6" name="图片 5" descr="CC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926465"/>
            <a:ext cx="2417445" cy="1608455"/>
          </a:xfrm>
          <a:prstGeom prst="rect">
            <a:avLst/>
          </a:prstGeom>
        </p:spPr>
      </p:pic>
      <p:pic>
        <p:nvPicPr>
          <p:cNvPr id="8" name="图片 7" descr="images"/>
          <p:cNvPicPr>
            <a:picLocks noChangeAspect="1"/>
          </p:cNvPicPr>
          <p:nvPr/>
        </p:nvPicPr>
        <p:blipFill>
          <a:blip r:embed="rId3"/>
          <a:srcRect l="4489" r="4510"/>
          <a:stretch>
            <a:fillRect/>
          </a:stretch>
        </p:blipFill>
        <p:spPr>
          <a:xfrm>
            <a:off x="3255645" y="926465"/>
            <a:ext cx="2690495" cy="1599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2664508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Research Questions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381" y="608144"/>
            <a:ext cx="8001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sym typeface="+mn-ea"/>
              </a:rPr>
              <a:t>Research questions:</a:t>
            </a:r>
            <a:endParaRPr lang="en-US" altLang="zh-CN" b="1" dirty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Q1: How to model and optimize the behavior and strategy of platforms and couriers? </a:t>
            </a:r>
            <a:endParaRPr lang="en-US" altLang="zh-CN" dirty="0" smtClean="0">
              <a:sym typeface="+mn-ea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Q2: How does the discriminatory algorithm influence platforms and couriers</a:t>
            </a:r>
            <a:r>
              <a:rPr lang="en-US" altLang="zh-CN" dirty="0" smtClean="0"/>
              <a:t>?</a:t>
            </a:r>
            <a:endParaRPr lang="en-US" altLang="zh-CN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sym typeface="+mn-ea"/>
              </a:rPr>
              <a:t>Q3: How does data privacy regulation policy influence food delivery market?</a:t>
            </a:r>
            <a:endParaRPr lang="en-US" altLang="zh-CN" dirty="0" smtClean="0">
              <a:sym typeface="+mn-ea"/>
            </a:endParaRPr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/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206451"/>
            <a:ext cx="229235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System Workflow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95" y="2647315"/>
            <a:ext cx="8206740" cy="2299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Platform</a:t>
            </a:r>
            <a:r>
              <a:rPr lang="zh-CN" altLang="en-US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determine </a:t>
            </a:r>
            <a:r>
              <a:rPr lang="en-US" altLang="zh-CN" sz="1200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order assignment 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and </a:t>
            </a:r>
            <a:r>
              <a:rPr lang="en-US" altLang="zh-CN" sz="1200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payment setting</a:t>
            </a:r>
            <a:endParaRPr lang="en-US" altLang="zh-CN" sz="1200" i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Couriers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long-term: choose from </a:t>
            </a:r>
            <a:r>
              <a:rPr lang="en-US" altLang="zh-CN" sz="1200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opt-in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(work with providing personal information), </a:t>
            </a:r>
            <a:r>
              <a:rPr lang="en-US" altLang="zh-CN" sz="1200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opt-out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(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work without providing personal information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), or </a:t>
            </a:r>
            <a:r>
              <a:rPr lang="en-US" altLang="zh-CN" sz="1200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exit 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(do not work) at the beginning of each time period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short-term: determine </a:t>
            </a:r>
            <a:r>
              <a:rPr lang="en-US" altLang="zh-CN" sz="1200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whether to accept the assigned order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based on payment and individual reservation value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6286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Customers &amp; Restaurants:</a:t>
            </a:r>
            <a:endParaRPr lang="en-US" altLang="zh-CN" sz="12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i="1" dirty="0">
                <a:latin typeface="Arial" panose="020B0604020202020204" pitchFamily="34" charset="0"/>
                <a:ea typeface="微软雅黑" panose="020B0503020204020204" pitchFamily="34" charset="-122"/>
              </a:rPr>
              <a:t>set orders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 at arbitrary times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85850" lvl="2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1200" i="1" dirty="0">
                <a:latin typeface="Arial" panose="020B0604020202020204" pitchFamily="34" charset="0"/>
                <a:ea typeface="微软雅黑" panose="020B0503020204020204" pitchFamily="34" charset="-122"/>
              </a:rPr>
              <a:t>cancel the order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 if not confirmed within a maximium time threshold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265" y="681355"/>
            <a:ext cx="6171565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矩形 46"/>
          <p:cNvSpPr>
            <a:spLocks noChangeArrowheads="1"/>
          </p:cNvSpPr>
          <p:nvPr/>
        </p:nvSpPr>
        <p:spPr bwMode="auto">
          <a:xfrm>
            <a:off x="501585" y="170891"/>
            <a:ext cx="529399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 Methodology for MDP of Platform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01650" y="586740"/>
            <a:ext cx="8412480" cy="4466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DDQN for Order Assignment</a:t>
            </a:r>
            <a:r>
              <a:rPr lang="en-US" altLang="zh-CN" b="1" dirty="0" smtClean="0"/>
              <a:t>:</a:t>
            </a:r>
            <a:endParaRPr lang="en-US" altLang="zh-CN" b="1" dirty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Summary: A neural network is employed to estimate the long-term reward (Q-value) for each courier selecting each order at each time step.</a:t>
            </a: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Utilization: Find the optimal dispatching strategy to maximize the global Q-value (long-term reward) at each step through bipartite matching.</a:t>
            </a: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Training: gradient descent to minimize 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Temporal Difference (TD) error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125" y="2106295"/>
            <a:ext cx="2953385" cy="1888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5" y="4293870"/>
            <a:ext cx="6436360" cy="449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4234180" y="2256790"/>
                <a:ext cx="4691380" cy="17183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 Q-value representing the value of assigning order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j</a:t>
                </a:r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to courier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time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binary indicator for whether order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j</a:t>
                </a:r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is assigned to courier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𝐷</m:t>
                    </m:r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2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distance between courier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and the origion of order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j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maximium matching distance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indices of orders to be assigned at time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80" y="2256790"/>
                <a:ext cx="4691380" cy="1718310"/>
              </a:xfrm>
              <a:prstGeom prst="rect">
                <a:avLst/>
              </a:prstGeom>
              <a:blipFill rotWithShape="1">
                <a:blip r:embed="rId3"/>
                <a:stretch>
                  <a:fillRect b="-1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775" y="4230370"/>
            <a:ext cx="3860165" cy="588645"/>
          </a:xfrm>
          <a:prstGeom prst="rect">
            <a:avLst/>
          </a:prstGeom>
        </p:spPr>
      </p:pic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585" y="598099"/>
            <a:ext cx="800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46"/>
          <p:cNvSpPr>
            <a:spLocks noChangeArrowheads="1"/>
          </p:cNvSpPr>
          <p:nvPr/>
        </p:nvSpPr>
        <p:spPr bwMode="auto">
          <a:xfrm>
            <a:off x="501585" y="170891"/>
            <a:ext cx="529399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 Methodology for MDP of Platform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01650" y="598170"/>
            <a:ext cx="8412480" cy="3825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PPO for Payment Setting</a:t>
            </a:r>
            <a:r>
              <a:rPr lang="en-US" altLang="zh-CN" b="1" dirty="0" smtClean="0"/>
              <a:t>:</a:t>
            </a:r>
            <a:endParaRPr lang="en-US" altLang="zh-CN" b="1" dirty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Summary: An actor network is employed to directly generate payments for each courier, while a critic network estimates the V-value to guide the updating of the critic network. </a:t>
            </a: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Finding: In our scenario, the PPO can directly utilize the Q-network of DDQN as the critic network.</a:t>
            </a: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 smtClean="0"/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Training of actor: policy gradient to maximize the objective function</a:t>
            </a:r>
            <a:endParaRPr lang="en-US" altLang="zh-CN" sz="1200" dirty="0" smtClean="0"/>
          </a:p>
          <a:p>
            <a:pPr lvl="1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5" y="1884680"/>
            <a:ext cx="4578350" cy="1844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5603875" y="2531745"/>
                <a:ext cx="3580765" cy="11899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policy of DDQN (assignment)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12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+mn-ea"/>
                      </a:rPr>
                      <m:t>: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policy of PPO (payment)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optimal order assignment action of courier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t</a:t>
                </a:r>
                <a:endParaRPr lang="en-US" altLang="zh-CN" sz="1200" i="1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75" y="2531745"/>
                <a:ext cx="3580765" cy="11899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650" y="208915"/>
            <a:ext cx="597217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Model for Couriers: Logit Model &amp; CMAB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1650" y="675005"/>
                <a:ext cx="8357870" cy="40722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Short-term Decision -- Logit Model:</a:t>
                </a:r>
                <a:endParaRPr lang="en-US" altLang="zh-CN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lnSpc>
                    <a:spcPct val="15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:endParaRPr lang="en-US" altLang="zh-CN" sz="1200" i="1" dirty="0" smtClean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lnSpc>
                    <a:spcPct val="150000"/>
                  </a:lnSpc>
                  <a:spcBef>
                    <a:spcPts val="18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sup>
                    </m:sSubSup>
                    <m:r>
                      <a:rPr lang="en-US" altLang="zh-CN" sz="12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:</m:t>
                    </m:r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order acceptance probability of courier </a:t>
                </a:r>
                <a:r>
                  <a:rPr lang="en-US" altLang="zh-CN" sz="1200" i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sub>
                      <m:sup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: utility of accepting the order, </a:t>
                </a:r>
                <a:r>
                  <a:rPr lang="en-US" altLang="zh-CN" sz="1200" dirty="0" smtClean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proportional to payment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, </a:t>
                </a:r>
                <a:r>
                  <a:rPr lang="en-US" altLang="zh-CN" sz="12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inversely proportional to reservation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 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𝑢</m:t>
                        </m:r>
                      </m:e>
                      <m:sub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zh-CN" sz="1200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utility of rejecting the order</a:t>
                </a:r>
                <a:endParaRPr lang="en-US" altLang="zh-CN" sz="1200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Long-term Decision -- Contextual Multi-Armed Bandits (CMAB)</a:t>
                </a:r>
                <a:r>
                  <a:rPr lang="zh-CN" altLang="en-US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：</a:t>
                </a:r>
                <a:endParaRPr lang="en-US" altLang="zh-CN" b="1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2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 marL="628650" lvl="2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: information  of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episode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k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, including the reservation value, initial location, and platform strategy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12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action of courier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i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 at episode </a:t>
                </a:r>
                <a:r>
                  <a:rPr lang="en-US" altLang="zh-CN" sz="1200" i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k</a:t>
                </a: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, including opt-in, opt-out, and exit</a:t>
                </a: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Opt-in/Opt-out reward: the accumulative income over the entire period (episode)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6286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Exit reward: a fixed utility (varying among periods)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75005"/>
                <a:ext cx="8357870" cy="4072255"/>
              </a:xfrm>
              <a:prstGeom prst="rect">
                <a:avLst/>
              </a:prstGeom>
              <a:blipFill rotWithShape="1">
                <a:blip r:embed="rId1"/>
                <a:stretch>
                  <a:fillRect b="-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253740" y="357505"/>
            <a:ext cx="30480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40" y="1069340"/>
            <a:ext cx="2497455" cy="696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0" y="3011805"/>
            <a:ext cx="4262120" cy="63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22567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Training Process</a:t>
            </a:r>
            <a:endParaRPr lang="zh-CN" altLang="en-US" sz="2000" b="1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 descr="m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833755"/>
            <a:ext cx="4984115" cy="3874770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5099050" y="833755"/>
            <a:ext cx="4044950" cy="3734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Phase1: Platform Training</a:t>
            </a:r>
            <a:endParaRPr lang="en-US" altLang="zh-CN" sz="12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train an </a:t>
            </a:r>
            <a:r>
              <a:rPr lang="en-US" altLang="zh-CN" sz="1200" dirty="0" smtClean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adaptive policy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that optimally responds to </a:t>
            </a:r>
            <a:r>
              <a:rPr lang="en-US" altLang="zh-CN" sz="1200" dirty="0" smtClean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all possible decisions made by couriers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Phase2</a:t>
            </a:r>
            <a:r>
              <a:rPr lang="en-US" altLang="zh-CN" sz="1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: Couriers Training</a:t>
            </a:r>
            <a:endParaRPr lang="en-US" altLang="zh-CN" sz="12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given the </a:t>
            </a:r>
            <a:r>
              <a:rPr lang="en-US" altLang="zh-CN" sz="1200" dirty="0" smtClean="0">
                <a:solidFill>
                  <a:srgbClr val="A40F3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fixed well-trained platform strategy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, train couriers to </a:t>
            </a:r>
            <a:r>
              <a:rPr lang="en-US" altLang="zh-CN" sz="1200" dirty="0" smtClean="0">
                <a:solidFill>
                  <a:srgbClr val="2F5597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identify the optimal long-term decisions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aimed at maximizing cumulative earnings</a:t>
            </a:r>
            <a:endParaRPr lang="en-US" altLang="zh-CN" sz="1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46.10031496062987,&quot;left&quot;:0.1,&quot;top&quot;:51.6,&quot;width&quot;:757.1528346456694}"/>
</p:tagLst>
</file>

<file path=ppt/tags/tag2.xml><?xml version="1.0" encoding="utf-8"?>
<p:tagLst xmlns:p="http://schemas.openxmlformats.org/presentationml/2006/main">
  <p:tag name="KSO_WM_DIAGRAM_VIRTUALLY_FRAME" val="{&quot;height&quot;:246.10031496062987,&quot;left&quot;:0.1,&quot;top&quot;:51.6,&quot;width&quot;:757.1528346456694}"/>
</p:tagLst>
</file>

<file path=ppt/tags/tag3.xml><?xml version="1.0" encoding="utf-8"?>
<p:tagLst xmlns:p="http://schemas.openxmlformats.org/presentationml/2006/main">
  <p:tag name="KSO_WM_DIAGRAM_VIRTUALLY_FRAME" val="{&quot;height&quot;:246.10031496062987,&quot;left&quot;:0.1,&quot;top&quot;:51.6,&quot;width&quot;:757.1528346456694}"/>
</p:tagLst>
</file>

<file path=ppt/tags/tag4.xml><?xml version="1.0" encoding="utf-8"?>
<p:tagLst xmlns:p="http://schemas.openxmlformats.org/presentationml/2006/main">
  <p:tag name="KSO_WM_DIAGRAM_VIRTUALLY_FRAME" val="{&quot;height&quot;:246.10031496062987,&quot;left&quot;:0.1,&quot;top&quot;:51.6,&quot;width&quot;:757.1528346456694}"/>
</p:tagLst>
</file>

<file path=ppt/tags/tag5.xml><?xml version="1.0" encoding="utf-8"?>
<p:tagLst xmlns:p="http://schemas.openxmlformats.org/presentationml/2006/main">
  <p:tag name="KSO_WM_DIAGRAM_VIRTUALLY_FRAME" val="{&quot;height&quot;:246.10031496062987,&quot;left&quot;:0.1,&quot;top&quot;:51.6,&quot;width&quot;:757.1528346456694}"/>
</p:tagLst>
</file>

<file path=ppt/tags/tag6.xml><?xml version="1.0" encoding="utf-8"?>
<p:tagLst xmlns:p="http://schemas.openxmlformats.org/presentationml/2006/main">
  <p:tag name="KSO_WM_DIAGRAM_VIRTUALLY_FRAME" val="{&quot;height&quot;:246.10031496062987,&quot;left&quot;:0.1,&quot;top&quot;:51.6,&quot;width&quot;:757.1528346456694}"/>
</p:tagLst>
</file>

<file path=ppt/tags/tag7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A000120140530A99PPBG">
  <a:themeElements>
    <a:clrScheme name="自定义 95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11185</Words>
  <Application>WPS 演示</Application>
  <PresentationFormat>On-screen Show (16:9)</PresentationFormat>
  <Paragraphs>302</Paragraphs>
  <Slides>23</Slides>
  <Notes>20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 Black</vt:lpstr>
      <vt:lpstr>Wingdings 2</vt:lpstr>
      <vt:lpstr>Wingdings</vt:lpstr>
      <vt:lpstr>幼圆</vt:lpstr>
      <vt:lpstr>Calibri</vt:lpstr>
      <vt:lpstr>Cambria Math</vt:lpstr>
      <vt:lpstr>Arial Unicode MS</vt:lpstr>
      <vt:lpstr>MS Mincho</vt:lpstr>
      <vt:lpstr>Segoe Print</vt:lpstr>
      <vt:lpstr>Ms.Luce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号百公司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Titan</dc:creator>
  <cp:lastModifiedBy>赵子健</cp:lastModifiedBy>
  <cp:revision>788</cp:revision>
  <cp:lastPrinted>2023-09-13T13:29:00Z</cp:lastPrinted>
  <dcterms:created xsi:type="dcterms:W3CDTF">2014-06-03T07:56:00Z</dcterms:created>
  <dcterms:modified xsi:type="dcterms:W3CDTF">2026-01-07T00:00:25Z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791DBB856C1143E0A91DF5700A402977_12</vt:lpwstr>
  </property>
  <property fmtid="{D5CDD505-2E9C-101B-9397-08002B2CF9AE}" pid="3" name="KSOProductBuildVer">
    <vt:lpwstr>2052-12.1.0.24034</vt:lpwstr>
  </property>
</Properties>
</file>