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488" r:id="rId3"/>
    <p:sldId id="645" r:id="rId5"/>
    <p:sldId id="641" r:id="rId6"/>
    <p:sldId id="647" r:id="rId7"/>
    <p:sldId id="609" r:id="rId8"/>
    <p:sldId id="633" r:id="rId9"/>
    <p:sldId id="644" r:id="rId10"/>
    <p:sldId id="646" r:id="rId11"/>
    <p:sldId id="643" r:id="rId12"/>
    <p:sldId id="520" r:id="rId13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6" userDrawn="1">
          <p15:clr>
            <a:srgbClr val="A4A3A4"/>
          </p15:clr>
        </p15:guide>
        <p15:guide id="2" pos="3726" userDrawn="1">
          <p15:clr>
            <a:srgbClr val="A4A3A4"/>
          </p15:clr>
        </p15:guide>
        <p15:guide id="3" orient="horz" pos="1932" userDrawn="1">
          <p15:clr>
            <a:srgbClr val="A4A3A4"/>
          </p15:clr>
        </p15:guide>
        <p15:guide id="4" orient="horz" pos="1121" userDrawn="1">
          <p15:clr>
            <a:srgbClr val="A4A3A4"/>
          </p15:clr>
        </p15:guide>
        <p15:guide id="5" orient="horz" pos="780" userDrawn="1">
          <p15:clr>
            <a:srgbClr val="A4A3A4"/>
          </p15:clr>
        </p15:guide>
        <p15:guide id="6" pos="3066" userDrawn="1">
          <p15:clr>
            <a:srgbClr val="A4A3A4"/>
          </p15:clr>
        </p15:guide>
        <p15:guide id="7" pos="214" userDrawn="1">
          <p15:clr>
            <a:srgbClr val="A4A3A4"/>
          </p15:clr>
        </p15:guide>
        <p15:guide id="8" pos="54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A40F39"/>
    <a:srgbClr val="D6D8E0"/>
    <a:srgbClr val="698CF5"/>
    <a:srgbClr val="93CB94"/>
    <a:srgbClr val="84B770"/>
    <a:srgbClr val="84B76F"/>
    <a:srgbClr val="A4A3A4"/>
    <a:srgbClr val="CC6600"/>
    <a:srgbClr val="517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2" autoAdjust="0"/>
    <p:restoredTop sz="80750" autoAdjust="0"/>
  </p:normalViewPr>
  <p:slideViewPr>
    <p:cSldViewPr snapToGrid="0" snapToObjects="1" showGuides="1">
      <p:cViewPr varScale="1">
        <p:scale>
          <a:sx n="135" d="100"/>
          <a:sy n="135" d="100"/>
        </p:scale>
        <p:origin x="941" y="91"/>
      </p:cViewPr>
      <p:guideLst>
        <p:guide orient="horz" pos="2766"/>
        <p:guide pos="3726"/>
        <p:guide orient="horz" pos="1932"/>
        <p:guide orient="horz" pos="1121"/>
        <p:guide orient="horz" pos="780"/>
        <p:guide pos="3066"/>
        <p:guide pos="214"/>
        <p:guide pos="54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18F8A-74B5-9148-A891-627592061A3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768D9-5829-CA4C-800C-5932EF9830F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6ACD6-F780-4A47-B5D9-D292A4BD6F8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8136860" y="4786900"/>
            <a:ext cx="820283" cy="276999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ctr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2EEF1883-7A0E-4F66-9932-E581691AD397}" type="slidenum"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</a:fld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A387E9AB-2DAF-4ECA-9BFE-410FDBA8A2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CF85342F-1AFF-40DE-B9F2-4615C3663F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>
    <p:pull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rgbClr val="071F65"/>
          </a:solidFill>
          <a:effectLst/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67970" indent="-267970" algn="just" defTabSz="685800" rtl="0" eaLnBrk="1" latinLnBrk="0" hangingPunct="1">
        <a:lnSpc>
          <a:spcPct val="110000"/>
        </a:lnSpc>
        <a:spcBef>
          <a:spcPts val="1350"/>
        </a:spcBef>
        <a:spcAft>
          <a:spcPts val="0"/>
        </a:spcAft>
        <a:buClr>
          <a:schemeClr val="accent2">
            <a:lumMod val="75000"/>
          </a:schemeClr>
        </a:buClr>
        <a:buSzPct val="70000"/>
        <a:buFont typeface="Wingdings 2" panose="05020102010507070707" pitchFamily="18" charset="2"/>
        <a:buChar char=""/>
        <a:defRPr sz="1500" kern="1200" baseline="0">
          <a:solidFill>
            <a:srgbClr val="071F65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267970" indent="-267970" algn="just" defTabSz="685800" rtl="0" eaLnBrk="1" latinLnBrk="0" hangingPunct="1">
        <a:lnSpc>
          <a:spcPct val="130000"/>
        </a:lnSpc>
        <a:spcBef>
          <a:spcPts val="0"/>
        </a:spcBef>
        <a:spcAft>
          <a:spcPts val="45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200" kern="1200" baseline="0">
          <a:solidFill>
            <a:srgbClr val="071F65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46"/>
          <p:cNvSpPr>
            <a:spLocks noChangeArrowheads="1"/>
          </p:cNvSpPr>
          <p:nvPr/>
        </p:nvSpPr>
        <p:spPr bwMode="auto">
          <a:xfrm>
            <a:off x="-635" y="1344930"/>
            <a:ext cx="9145270" cy="90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600"/>
              </a:spcBef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Zero-Effort Image-to-Music Generation: </a:t>
            </a:r>
            <a:endParaRPr lang="en-US" altLang="zh-CN" sz="2400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An Interpretable RAG-based VLM Approach</a:t>
            </a:r>
            <a:endParaRPr lang="en-US" altLang="zh-CN" sz="2400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4" name="矩形 46"/>
          <p:cNvSpPr>
            <a:spLocks noChangeArrowheads="1"/>
          </p:cNvSpPr>
          <p:nvPr/>
        </p:nvSpPr>
        <p:spPr bwMode="auto">
          <a:xfrm>
            <a:off x="1990725" y="4358640"/>
            <a:ext cx="51625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600"/>
              </a:spcBef>
              <a:buNone/>
            </a:pPr>
            <a:r>
              <a:rPr lang="en-US" altLang="zh-CN" sz="1200" dirty="0" smtClean="0">
                <a:latin typeface="+mn-lt"/>
                <a:cs typeface="Calibri" panose="020F0502020204030204" pitchFamily="34" charset="0"/>
                <a:sym typeface="+mn-ea"/>
              </a:rPr>
              <a:t>Presenter</a:t>
            </a:r>
            <a:r>
              <a:rPr lang="en-US" altLang="zh-CN" sz="1200" dirty="0" smtClean="0">
                <a:latin typeface="+mn-lt"/>
                <a:cs typeface="Calibri" panose="020F0502020204030204" pitchFamily="34" charset="0"/>
              </a:rPr>
              <a:t>: Zijian Zhao</a:t>
            </a:r>
            <a:endParaRPr lang="en-US" altLang="zh-CN" sz="1200" dirty="0" smtClean="0">
              <a:latin typeface="+mn-lt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  <a:buNone/>
            </a:pPr>
            <a:r>
              <a:rPr lang="en-US" altLang="zh-CN" sz="1200" dirty="0" smtClean="0">
                <a:latin typeface="+mn-lt"/>
                <a:cs typeface="Calibri" panose="020F0502020204030204" pitchFamily="34" charset="0"/>
              </a:rPr>
              <a:t>The Hong Kong University of Science and Technology</a:t>
            </a:r>
            <a:endParaRPr lang="en-US" altLang="zh-CN" sz="1200" dirty="0" smtClean="0">
              <a:latin typeface="+mn-lt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  <a:buNone/>
            </a:pPr>
            <a:r>
              <a:rPr lang="en-US" altLang="zh-CN" sz="1200" dirty="0" smtClean="0">
                <a:latin typeface="+mn-lt"/>
                <a:cs typeface="Calibri" panose="020F0502020204030204" pitchFamily="34" charset="0"/>
              </a:rPr>
              <a:t>16th ACM International Conference on Multimedia Retrieval (ICMR), 2026</a:t>
            </a:r>
            <a:endParaRPr lang="en-US" altLang="zh-CN" sz="1200" dirty="0" smtClean="0">
              <a:solidFill>
                <a:schemeClr val="accent1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3" y="285789"/>
            <a:ext cx="1807695" cy="578463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2"/>
          <a:srcRect l="6727" t="36815" r="6134" b="38037"/>
          <a:stretch>
            <a:fillRect/>
          </a:stretch>
        </p:blipFill>
        <p:spPr>
          <a:xfrm>
            <a:off x="2406015" y="285750"/>
            <a:ext cx="2078355" cy="57912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4484370" y="285750"/>
            <a:ext cx="1315085" cy="7696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48000" y="2426335"/>
            <a:ext cx="304800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Zijian Zhao*, Dian Jin, Zijing Zhou</a:t>
            </a:r>
            <a:endParaRPr lang="en-US" altLang="zh-CN" sz="14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46"/>
          <p:cNvSpPr>
            <a:spLocks noChangeArrowheads="1"/>
          </p:cNvSpPr>
          <p:nvPr/>
        </p:nvSpPr>
        <p:spPr bwMode="auto">
          <a:xfrm>
            <a:off x="376929" y="1835662"/>
            <a:ext cx="8037383" cy="6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buNone/>
            </a:pPr>
            <a:r>
              <a:rPr lang="en-US" altLang="zh-CN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Thanks for your attention!</a:t>
            </a:r>
            <a:endParaRPr lang="en-US" altLang="zh-CN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4" name="矩形 46"/>
          <p:cNvSpPr>
            <a:spLocks noChangeArrowheads="1"/>
          </p:cNvSpPr>
          <p:nvPr/>
        </p:nvSpPr>
        <p:spPr bwMode="auto">
          <a:xfrm>
            <a:off x="2534086" y="3033598"/>
            <a:ext cx="3655695" cy="69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b="1" dirty="0">
                <a:solidFill>
                  <a:schemeClr val="accent1"/>
                </a:solidFill>
                <a:latin typeface="Arial" panose="020B0604020202020204" pitchFamily="34" charset="0"/>
              </a:rPr>
              <a:t>Presented by Zijian Zhao</a:t>
            </a:r>
            <a:endParaRPr lang="en-US" altLang="zh-CN" sz="18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en-US" altLang="zh-CN" sz="1800" b="1" dirty="0">
                <a:solidFill>
                  <a:schemeClr val="accent1"/>
                </a:solidFill>
                <a:latin typeface="Arial" panose="020B0604020202020204" pitchFamily="34" charset="0"/>
              </a:rPr>
              <a:t>Email: zzhaock@connect.ust.hk</a:t>
            </a:r>
            <a:endParaRPr lang="zh-CN" altLang="en-US" sz="18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9" y="308796"/>
            <a:ext cx="1807695" cy="5784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4" name="矩形 46"/>
          <p:cNvSpPr>
            <a:spLocks noChangeArrowheads="1"/>
          </p:cNvSpPr>
          <p:nvPr/>
        </p:nvSpPr>
        <p:spPr bwMode="auto">
          <a:xfrm>
            <a:off x="501585" y="170891"/>
            <a:ext cx="1661795" cy="4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Background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1650" y="698500"/>
            <a:ext cx="4366895" cy="20326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</a:rPr>
              <a:t>Image-to-Music Generation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Music Photo Album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Game Music 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Advertising Music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Multi-Modal Art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...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 descr="828cb5afa8f28c5093d612368427ce9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7815" y="1706880"/>
            <a:ext cx="4737100" cy="26739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340" y="1183640"/>
            <a:ext cx="805815" cy="805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4" name="矩形 46"/>
          <p:cNvSpPr>
            <a:spLocks noChangeArrowheads="1"/>
          </p:cNvSpPr>
          <p:nvPr/>
        </p:nvSpPr>
        <p:spPr bwMode="auto">
          <a:xfrm>
            <a:off x="501585" y="170891"/>
            <a:ext cx="2094865" cy="4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Previous Works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1650" y="698500"/>
            <a:ext cx="4366895" cy="20326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</a:rPr>
              <a:t>Training-Based Methods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Large Computation Resource Requirement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Dataset Limitations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</a:rPr>
              <a:t>Mapping-Based Methods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Lack of Rationality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Low Interpretability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5805" y="2693670"/>
            <a:ext cx="4373245" cy="2134235"/>
          </a:xfrm>
          <a:prstGeom prst="rect">
            <a:avLst/>
          </a:prstGeom>
        </p:spPr>
      </p:pic>
      <p:sp>
        <p:nvSpPr>
          <p:cNvPr id="21" name="右箭头 20"/>
          <p:cNvSpPr/>
          <p:nvPr/>
        </p:nvSpPr>
        <p:spPr>
          <a:xfrm>
            <a:off x="3360420" y="1564640"/>
            <a:ext cx="1965325" cy="42926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TextBox 36"/>
          <p:cNvSpPr txBox="1"/>
          <p:nvPr/>
        </p:nvSpPr>
        <p:spPr>
          <a:xfrm>
            <a:off x="5342255" y="763270"/>
            <a:ext cx="3801745" cy="2569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</a:rPr>
              <a:t>Our Method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High Interpretability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Attention Map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Creation Motivation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Low Cost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No Need for Training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High Quality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RAG-Based Generation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Self-Refinement Mechanism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5655" y="4770755"/>
            <a:ext cx="7325360" cy="270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9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Wang Y, Chen M, Li X. Continuous emotion-based image-to-music generation[J]. IEEE Transactions on Multimedia, 2023, 26: 5670-5679.</a:t>
            </a:r>
            <a:endParaRPr lang="en-US" altLang="zh-CN" sz="9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4" name="矩形 46"/>
          <p:cNvSpPr>
            <a:spLocks noChangeArrowheads="1"/>
          </p:cNvSpPr>
          <p:nvPr/>
        </p:nvSpPr>
        <p:spPr bwMode="auto">
          <a:xfrm>
            <a:off x="501585" y="170891"/>
            <a:ext cx="2094865" cy="4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Previous Works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1650" y="698500"/>
            <a:ext cx="4366895" cy="20326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</a:rPr>
              <a:t>Training-Based Methods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Large Computation Resource Requirement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Dataset Limitations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</a:rPr>
              <a:t>Mapping-Based Methods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Lack of Rationality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Low Interpretability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5805" y="2693670"/>
            <a:ext cx="4373245" cy="21342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95655" y="4770755"/>
            <a:ext cx="7325360" cy="270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9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Wang Y, Chen M, Li X. Continuous emotion-based image-to-music generation[J]. IEEE Transactions on Multimedia, 2023, 26: 5670-5679.</a:t>
            </a:r>
            <a:endParaRPr lang="en-US" altLang="zh-CN" sz="9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4" name="矩形 46"/>
          <p:cNvSpPr>
            <a:spLocks noChangeArrowheads="1"/>
          </p:cNvSpPr>
          <p:nvPr/>
        </p:nvSpPr>
        <p:spPr bwMode="auto">
          <a:xfrm>
            <a:off x="501585" y="170891"/>
            <a:ext cx="1318895" cy="4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Workflow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720" y="2308860"/>
            <a:ext cx="7445375" cy="283464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01650" y="661035"/>
            <a:ext cx="8305800" cy="17100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</a:rPr>
              <a:t>Primary Music Generation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Generate Image Description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Generate ABC Music via Multi-Modal RAG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</a:rPr>
              <a:t>Music Refinement Using a Model-Based Evaluator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Self-Refine According to Music Quality Metrics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</a:rPr>
              <a:t>Explanation Generation with Text Output and Image Attention Map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4" name="矩形 46"/>
          <p:cNvSpPr>
            <a:spLocks noChangeArrowheads="1"/>
          </p:cNvSpPr>
          <p:nvPr/>
        </p:nvSpPr>
        <p:spPr bwMode="auto">
          <a:xfrm>
            <a:off x="501585" y="170891"/>
            <a:ext cx="2549525" cy="4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Machine Evaluation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1650" y="661035"/>
            <a:ext cx="8305800" cy="20326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</a:rPr>
              <a:t>Music Quality Evaluation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SongEval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1850" y="1496695"/>
            <a:ext cx="7757160" cy="2103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4" name="矩形 46"/>
          <p:cNvSpPr>
            <a:spLocks noChangeArrowheads="1"/>
          </p:cNvSpPr>
          <p:nvPr/>
        </p:nvSpPr>
        <p:spPr bwMode="auto">
          <a:xfrm>
            <a:off x="501585" y="170891"/>
            <a:ext cx="2549525" cy="4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Machine Evaluation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1650" y="661035"/>
            <a:ext cx="8305800" cy="20326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</a:rPr>
              <a:t>LM as Judger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Generation VLM: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Keye-VL-8B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Evaluation VLM: 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Grok4 (web version)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35" y="2364740"/>
            <a:ext cx="9073515" cy="2179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4" name="矩形 46"/>
          <p:cNvSpPr>
            <a:spLocks noChangeArrowheads="1"/>
          </p:cNvSpPr>
          <p:nvPr/>
        </p:nvSpPr>
        <p:spPr bwMode="auto">
          <a:xfrm>
            <a:off x="501585" y="170891"/>
            <a:ext cx="2395220" cy="4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Human Evaluation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1650" y="661035"/>
            <a:ext cx="8305800" cy="20326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</a:rPr>
              <a:t>Study Steup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31 repondents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13 males and 18 females aged 18–55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13 participants reported no relevant experience about music or visualarts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115" y="2442845"/>
            <a:ext cx="8477885" cy="1493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4" name="矩形 46"/>
          <p:cNvSpPr>
            <a:spLocks noChangeArrowheads="1"/>
          </p:cNvSpPr>
          <p:nvPr/>
        </p:nvSpPr>
        <p:spPr bwMode="auto">
          <a:xfrm>
            <a:off x="501585" y="170891"/>
            <a:ext cx="2366645" cy="4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Generation Result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图片 2" descr="attention_ma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0285" y="591820"/>
            <a:ext cx="7126605" cy="17259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29615" y="3731895"/>
            <a:ext cx="7799070" cy="1329690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Calibri" panose="020F0502020204030204"/>
                <a:ea typeface="Calibri" panose="020F0502020204030204"/>
              </a:rPr>
              <a:t>The music for "Whimsical Window Watcher" aims to evoke the serene curiosity of a calico cat observing a vibrant shoe display. The gentle 4/4 meter and C major key establish a calm, playful foundation, while the flowing melody (inspired by the cat</a:t>
            </a:r>
            <a:r>
              <a:rPr lang="en-US" altLang="zh-CN">
                <a:latin typeface="Calibri" panose="020F0502020204030204"/>
                <a:ea typeface="宋体" panose="02010600030101010101" pitchFamily="2" charset="-122"/>
              </a:rPr>
              <a:t>’</a:t>
            </a:r>
            <a:r>
              <a:rPr lang="en-US" altLang="zh-CN">
                <a:latin typeface="Calibri" panose="020F0502020204030204"/>
                <a:ea typeface="Calibri" panose="020F0502020204030204"/>
              </a:rPr>
              <a:t>s graceful movements) weaves through the scene. Light dynamics (mf to crescendo) mirror the cat</a:t>
            </a:r>
            <a:r>
              <a:rPr lang="en-US" altLang="zh-CN">
                <a:latin typeface="Calibri" panose="020F0502020204030204"/>
                <a:ea typeface="宋体" panose="02010600030101010101" pitchFamily="2" charset="-122"/>
              </a:rPr>
              <a:t>’</a:t>
            </a:r>
            <a:r>
              <a:rPr lang="en-US" altLang="zh-CN">
                <a:latin typeface="Calibri" panose="020F0502020204030204"/>
                <a:ea typeface="Calibri" panose="020F0502020204030204"/>
              </a:rPr>
              <a:t>s growing fascination, and simple ornaments (trills) add a whimsical touch, reflecting the vibrant yet peaceful atmosphere of the shop. The repeated motifs and soft resolution capture the cat</a:t>
            </a:r>
            <a:r>
              <a:rPr lang="en-US" altLang="zh-CN">
                <a:latin typeface="Calibri" panose="020F0502020204030204"/>
                <a:ea typeface="宋体" panose="02010600030101010101" pitchFamily="2" charset="-122"/>
              </a:rPr>
              <a:t>’</a:t>
            </a:r>
            <a:r>
              <a:rPr lang="en-US" altLang="zh-CN">
                <a:latin typeface="Calibri" panose="020F0502020204030204"/>
                <a:ea typeface="Calibri" panose="020F0502020204030204"/>
              </a:rPr>
              <a:t>s lingering gaze, blending the tranquil interior with the lively colors of the shoes.</a:t>
            </a:r>
            <a:endParaRPr lang="en-US" altLang="zh-CN">
              <a:latin typeface="Calibri" panose="020F0502020204030204"/>
              <a:ea typeface="Calibri" panose="020F050202020403020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195" y="2317750"/>
            <a:ext cx="3343275" cy="1414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A000120140530A99PPBG">
  <a:themeElements>
    <a:clrScheme name="自定义 95">
      <a:dk1>
        <a:sysClr val="windowText" lastClr="000000"/>
      </a:dk1>
      <a:lt1>
        <a:sysClr val="window" lastClr="FFFFFF"/>
      </a:lt1>
      <a:dk2>
        <a:srgbClr val="3F3F3F"/>
      </a:dk2>
      <a:lt2>
        <a:srgbClr val="E3DED1"/>
      </a:lt2>
      <a:accent1>
        <a:srgbClr val="071F65"/>
      </a:accent1>
      <a:accent2>
        <a:srgbClr val="7F7F7F"/>
      </a:accent2>
      <a:accent3>
        <a:srgbClr val="414456"/>
      </a:accent3>
      <a:accent4>
        <a:srgbClr val="444455"/>
      </a:accent4>
      <a:accent5>
        <a:srgbClr val="444455"/>
      </a:accent5>
      <a:accent6>
        <a:srgbClr val="7F7F7F"/>
      </a:accent6>
      <a:hlink>
        <a:srgbClr val="002060"/>
      </a:hlink>
      <a:folHlink>
        <a:srgbClr val="B26B0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2322</Words>
  <Application>WPS 演示</Application>
  <PresentationFormat>On-screen Show (16:9)</PresentationFormat>
  <Paragraphs>90</Paragraphs>
  <Slides>10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Black</vt:lpstr>
      <vt:lpstr>Wingdings 2</vt:lpstr>
      <vt:lpstr>幼圆</vt:lpstr>
      <vt:lpstr>Calibri</vt:lpstr>
      <vt:lpstr>Wingdings</vt:lpstr>
      <vt:lpstr>Calibri</vt:lpstr>
      <vt:lpstr>Arial Unicode MS</vt:lpstr>
      <vt:lpstr>A000120140530A99PPBG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号百公司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Titan</dc:creator>
  <cp:lastModifiedBy>赵子健</cp:lastModifiedBy>
  <cp:revision>906</cp:revision>
  <cp:lastPrinted>2023-09-13T13:29:00Z</cp:lastPrinted>
  <dcterms:created xsi:type="dcterms:W3CDTF">2014-06-03T07:56:00Z</dcterms:created>
  <dcterms:modified xsi:type="dcterms:W3CDTF">2026-06-08T12:22:40Z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791DBB856C1143E0A91DF5700A402977_12</vt:lpwstr>
  </property>
  <property fmtid="{D5CDD505-2E9C-101B-9397-08002B2CF9AE}" pid="3" name="KSOProductBuildVer">
    <vt:lpwstr>2052-12.1.0.26375</vt:lpwstr>
  </property>
</Properties>
</file>