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29"/>
  </p:handoutMasterIdLst>
  <p:sldIdLst>
    <p:sldId id="268" r:id="rId3"/>
    <p:sldId id="276" r:id="rId5"/>
    <p:sldId id="280" r:id="rId6"/>
    <p:sldId id="337" r:id="rId7"/>
    <p:sldId id="568" r:id="rId8"/>
    <p:sldId id="338" r:id="rId9"/>
    <p:sldId id="397" r:id="rId10"/>
    <p:sldId id="467" r:id="rId11"/>
    <p:sldId id="520" r:id="rId12"/>
    <p:sldId id="521" r:id="rId13"/>
    <p:sldId id="301" r:id="rId14"/>
    <p:sldId id="495" r:id="rId15"/>
    <p:sldId id="285" r:id="rId16"/>
    <p:sldId id="441" r:id="rId17"/>
    <p:sldId id="591" r:id="rId18"/>
    <p:sldId id="442" r:id="rId19"/>
    <p:sldId id="449" r:id="rId20"/>
    <p:sldId id="443" r:id="rId21"/>
    <p:sldId id="450" r:id="rId22"/>
    <p:sldId id="523" r:id="rId23"/>
    <p:sldId id="379" r:id="rId24"/>
    <p:sldId id="380" r:id="rId25"/>
    <p:sldId id="277" r:id="rId26"/>
    <p:sldId id="378" r:id="rId27"/>
    <p:sldId id="519" r:id="rId28"/>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0" userDrawn="1">
          <p15:clr>
            <a:srgbClr val="A4A3A4"/>
          </p15:clr>
        </p15:guide>
        <p15:guide id="2" pos="395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44870" initials="4"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14924"/>
    <a:srgbClr val="C00000"/>
    <a:srgbClr val="FF3F3F"/>
    <a:srgbClr val="FFC1C1"/>
    <a:srgbClr val="FF6969"/>
    <a:srgbClr val="005CA1"/>
    <a:srgbClr val="B2B2B2"/>
    <a:srgbClr val="004A82"/>
    <a:srgbClr val="00355C"/>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923" autoAdjust="0"/>
  </p:normalViewPr>
  <p:slideViewPr>
    <p:cSldViewPr snapToGrid="0" showGuides="1">
      <p:cViewPr varScale="1">
        <p:scale>
          <a:sx n="77" d="100"/>
          <a:sy n="77" d="100"/>
        </p:scale>
        <p:origin x="835" y="62"/>
      </p:cViewPr>
      <p:guideLst>
        <p:guide orient="horz" pos="2220"/>
        <p:guide pos="3957"/>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98.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30.wmf"/><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4" Type="http://schemas.openxmlformats.org/officeDocument/2006/relationships/image" Target="../media/image38.wmf"/><Relationship Id="rId3" Type="http://schemas.openxmlformats.org/officeDocument/2006/relationships/image" Target="../media/image37.wmf"/><Relationship Id="rId2" Type="http://schemas.openxmlformats.org/officeDocument/2006/relationships/image" Target="../media/image30.wmf"/><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552A8-ECE7-49AA-8726-BE90DBC1194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EAD77-486C-432B-9EE9-E6FD5C91EB8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C17F9E5-2C3F-427E-9E18-8DB1205C1BD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635508-54A0-4FB0-A4C5-6467DE85E924}" type="slidenum">
              <a:rPr lang="zh-CN" altLang="en-US" smtClean="0"/>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17F9E5-2C3F-427E-9E18-8DB1205C1BD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635508-54A0-4FB0-A4C5-6467DE85E924}" type="slidenum">
              <a:rPr lang="zh-CN" altLang="en-US" smtClean="0"/>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17F9E5-2C3F-427E-9E18-8DB1205C1BD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635508-54A0-4FB0-A4C5-6467DE85E924}"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17F9E5-2C3F-427E-9E18-8DB1205C1BD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635508-54A0-4FB0-A4C5-6467DE85E924}"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C17F9E5-2C3F-427E-9E18-8DB1205C1BD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635508-54A0-4FB0-A4C5-6467DE85E924}"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C17F9E5-2C3F-427E-9E18-8DB1205C1BD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635508-54A0-4FB0-A4C5-6467DE85E924}"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C17F9E5-2C3F-427E-9E18-8DB1205C1BD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1635508-54A0-4FB0-A4C5-6467DE85E924}"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C17F9E5-2C3F-427E-9E18-8DB1205C1BD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1635508-54A0-4FB0-A4C5-6467DE85E924}"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17F9E5-2C3F-427E-9E18-8DB1205C1BD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1635508-54A0-4FB0-A4C5-6467DE85E924}"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C17F9E5-2C3F-427E-9E18-8DB1205C1BD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635508-54A0-4FB0-A4C5-6467DE85E924}"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C17F9E5-2C3F-427E-9E18-8DB1205C1BD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635508-54A0-4FB0-A4C5-6467DE85E924}"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7F9E5-2C3F-427E-9E18-8DB1205C1BD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35508-54A0-4FB0-A4C5-6467DE85E92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1.xml"/><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6.bin"/><Relationship Id="rId8" Type="http://schemas.openxmlformats.org/officeDocument/2006/relationships/image" Target="../media/image28.wmf"/><Relationship Id="rId7" Type="http://schemas.openxmlformats.org/officeDocument/2006/relationships/oleObject" Target="../embeddings/oleObject5.bin"/><Relationship Id="rId6" Type="http://schemas.openxmlformats.org/officeDocument/2006/relationships/image" Target="../media/image27.wmf"/><Relationship Id="rId5" Type="http://schemas.openxmlformats.org/officeDocument/2006/relationships/oleObject" Target="../embeddings/oleObject4.bin"/><Relationship Id="rId4" Type="http://schemas.openxmlformats.org/officeDocument/2006/relationships/tags" Target="../tags/tag63.xml"/><Relationship Id="rId3" Type="http://schemas.openxmlformats.org/officeDocument/2006/relationships/image" Target="../media/image22.png"/><Relationship Id="rId2" Type="http://schemas.openxmlformats.org/officeDocument/2006/relationships/tags" Target="../tags/tag62.xml"/><Relationship Id="rId15" Type="http://schemas.openxmlformats.org/officeDocument/2006/relationships/notesSlide" Target="../notesSlides/notesSlide10.xml"/><Relationship Id="rId14" Type="http://schemas.openxmlformats.org/officeDocument/2006/relationships/vmlDrawing" Target="../drawings/vmlDrawing2.vml"/><Relationship Id="rId13" Type="http://schemas.openxmlformats.org/officeDocument/2006/relationships/slideLayout" Target="../slideLayouts/slideLayout2.xml"/><Relationship Id="rId12" Type="http://schemas.openxmlformats.org/officeDocument/2006/relationships/image" Target="../media/image30.wmf"/><Relationship Id="rId11" Type="http://schemas.openxmlformats.org/officeDocument/2006/relationships/oleObject" Target="../embeddings/oleObject7.bin"/><Relationship Id="rId10" Type="http://schemas.openxmlformats.org/officeDocument/2006/relationships/image" Target="../media/image29.wmf"/><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4.wmf"/><Relationship Id="rId7" Type="http://schemas.openxmlformats.org/officeDocument/2006/relationships/oleObject" Target="../embeddings/oleObject10.bin"/><Relationship Id="rId6" Type="http://schemas.openxmlformats.org/officeDocument/2006/relationships/image" Target="../media/image33.wmf"/><Relationship Id="rId5" Type="http://schemas.openxmlformats.org/officeDocument/2006/relationships/oleObject" Target="../embeddings/oleObject9.bin"/><Relationship Id="rId4" Type="http://schemas.openxmlformats.org/officeDocument/2006/relationships/image" Target="../media/image32.wmf"/><Relationship Id="rId3" Type="http://schemas.openxmlformats.org/officeDocument/2006/relationships/oleObject" Target="../embeddings/oleObject8.bin"/><Relationship Id="rId2" Type="http://schemas.openxmlformats.org/officeDocument/2006/relationships/image" Target="../media/image31.png"/><Relationship Id="rId11" Type="http://schemas.openxmlformats.org/officeDocument/2006/relationships/notesSlide" Target="../notesSlides/notesSlide11.xml"/><Relationship Id="rId10" Type="http://schemas.openxmlformats.org/officeDocument/2006/relationships/vmlDrawing" Target="../drawings/vmlDrawing3.v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9" Type="http://schemas.openxmlformats.org/officeDocument/2006/relationships/image" Target="../media/image37.wmf"/><Relationship Id="rId8" Type="http://schemas.openxmlformats.org/officeDocument/2006/relationships/oleObject" Target="../embeddings/oleObject13.bin"/><Relationship Id="rId7" Type="http://schemas.openxmlformats.org/officeDocument/2006/relationships/image" Target="../media/image30.wmf"/><Relationship Id="rId6" Type="http://schemas.openxmlformats.org/officeDocument/2006/relationships/oleObject" Target="../embeddings/oleObject12.bin"/><Relationship Id="rId5" Type="http://schemas.openxmlformats.org/officeDocument/2006/relationships/image" Target="../media/image36.wmf"/><Relationship Id="rId4" Type="http://schemas.openxmlformats.org/officeDocument/2006/relationships/oleObject" Target="../embeddings/oleObject11.bin"/><Relationship Id="rId3" Type="http://schemas.openxmlformats.org/officeDocument/2006/relationships/image" Target="../media/image35.png"/><Relationship Id="rId2" Type="http://schemas.openxmlformats.org/officeDocument/2006/relationships/image" Target="../media/image23.png"/><Relationship Id="rId14" Type="http://schemas.openxmlformats.org/officeDocument/2006/relationships/notesSlide" Target="../notesSlides/notesSlide12.xml"/><Relationship Id="rId13" Type="http://schemas.openxmlformats.org/officeDocument/2006/relationships/vmlDrawing" Target="../drawings/vmlDrawing4.vml"/><Relationship Id="rId12" Type="http://schemas.openxmlformats.org/officeDocument/2006/relationships/slideLayout" Target="../slideLayouts/slideLayout2.xml"/><Relationship Id="rId11" Type="http://schemas.openxmlformats.org/officeDocument/2006/relationships/image" Target="../media/image38.wmf"/><Relationship Id="rId10" Type="http://schemas.openxmlformats.org/officeDocument/2006/relationships/oleObject" Target="../embeddings/oleObject14.bin"/><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image" Target="../media/image41.jpeg"/><Relationship Id="rId4" Type="http://schemas.openxmlformats.org/officeDocument/2006/relationships/image" Target="../media/image40.jpeg"/><Relationship Id="rId3" Type="http://schemas.openxmlformats.org/officeDocument/2006/relationships/tags" Target="../tags/tag64.xml"/><Relationship Id="rId2" Type="http://schemas.openxmlformats.org/officeDocument/2006/relationships/image" Target="../media/image39.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1" Type="http://schemas.openxmlformats.org/officeDocument/2006/relationships/notesSlide" Target="../notesSlides/notesSlide15.xml"/><Relationship Id="rId10" Type="http://schemas.openxmlformats.org/officeDocument/2006/relationships/slideLayout" Target="../slideLayouts/slideLayout2.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tags" Target="../tags/tag74.xml"/><Relationship Id="rId7" Type="http://schemas.openxmlformats.org/officeDocument/2006/relationships/image" Target="../media/image47.png"/><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image" Target="../media/image46.png"/><Relationship Id="rId3" Type="http://schemas.openxmlformats.org/officeDocument/2006/relationships/tags" Target="../tags/tag71.xml"/><Relationship Id="rId2" Type="http://schemas.openxmlformats.org/officeDocument/2006/relationships/tags" Target="../tags/tag70.xml"/><Relationship Id="rId11" Type="http://schemas.openxmlformats.org/officeDocument/2006/relationships/notesSlide" Target="../notesSlides/notesSlide16.xml"/><Relationship Id="rId10" Type="http://schemas.openxmlformats.org/officeDocument/2006/relationships/slideLayout" Target="../slideLayouts/slideLayout2.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5.xml"/><Relationship Id="rId7" Type="http://schemas.openxmlformats.org/officeDocument/2006/relationships/image" Target="../media/image54.png"/><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49.png"/><Relationship Id="rId10" Type="http://schemas.openxmlformats.org/officeDocument/2006/relationships/notesSlide" Target="../notesSlides/notesSlide17.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58.png"/><Relationship Id="rId7" Type="http://schemas.openxmlformats.org/officeDocument/2006/relationships/tags" Target="../tags/tag79.xml"/><Relationship Id="rId6" Type="http://schemas.openxmlformats.org/officeDocument/2006/relationships/image" Target="../media/image57.png"/><Relationship Id="rId5" Type="http://schemas.openxmlformats.org/officeDocument/2006/relationships/tags" Target="../tags/tag78.xml"/><Relationship Id="rId4" Type="http://schemas.openxmlformats.org/officeDocument/2006/relationships/image" Target="../media/image56.png"/><Relationship Id="rId3" Type="http://schemas.openxmlformats.org/officeDocument/2006/relationships/tags" Target="../tags/tag77.xml"/><Relationship Id="rId2" Type="http://schemas.openxmlformats.org/officeDocument/2006/relationships/image" Target="../media/image55.png"/><Relationship Id="rId16" Type="http://schemas.openxmlformats.org/officeDocument/2006/relationships/notesSlide" Target="../notesSlides/notesSlide18.xml"/><Relationship Id="rId15" Type="http://schemas.openxmlformats.org/officeDocument/2006/relationships/slideLayout" Target="../slideLayouts/slideLayout2.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tags" Target="../tags/tag76.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image" Target="../media/image59.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2" Type="http://schemas.openxmlformats.org/officeDocument/2006/relationships/notesSlide" Target="../notesSlides/notesSlide2.xml"/><Relationship Id="rId31" Type="http://schemas.openxmlformats.org/officeDocument/2006/relationships/slideLayout" Target="../slideLayouts/slideLayout2.xml"/><Relationship Id="rId30" Type="http://schemas.openxmlformats.org/officeDocument/2006/relationships/tags" Target="../tags/tag30.xml"/><Relationship Id="rId3" Type="http://schemas.openxmlformats.org/officeDocument/2006/relationships/tags" Target="../tags/tag4.xml"/><Relationship Id="rId29" Type="http://schemas.openxmlformats.org/officeDocument/2006/relationships/tags" Target="../tags/tag29.xml"/><Relationship Id="rId28" Type="http://schemas.openxmlformats.org/officeDocument/2006/relationships/image" Target="../media/image5.png"/><Relationship Id="rId27" Type="http://schemas.openxmlformats.org/officeDocument/2006/relationships/tags" Target="../tags/tag28.xml"/><Relationship Id="rId26" Type="http://schemas.openxmlformats.org/officeDocument/2006/relationships/tags" Target="../tags/tag27.xml"/><Relationship Id="rId25" Type="http://schemas.openxmlformats.org/officeDocument/2006/relationships/tags" Target="../tags/tag26.xml"/><Relationship Id="rId24" Type="http://schemas.openxmlformats.org/officeDocument/2006/relationships/tags" Target="../tags/tag25.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2.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0" Type="http://schemas.openxmlformats.org/officeDocument/2006/relationships/notesSlide" Target="../notesSlides/notesSlide22.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microsoft.com/office/2007/relationships/hdphoto" Target="../media/image4.wdp"/><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image" Target="../media/image14.png"/><Relationship Id="rId5" Type="http://schemas.openxmlformats.org/officeDocument/2006/relationships/tags" Target="../tags/tag33.xml"/><Relationship Id="rId4" Type="http://schemas.openxmlformats.org/officeDocument/2006/relationships/image" Target="../media/image13.png"/><Relationship Id="rId37" Type="http://schemas.openxmlformats.org/officeDocument/2006/relationships/notesSlide" Target="../notesSlides/notesSlide7.xml"/><Relationship Id="rId36" Type="http://schemas.openxmlformats.org/officeDocument/2006/relationships/slideLayout" Target="../slideLayouts/slideLayout2.xml"/><Relationship Id="rId35" Type="http://schemas.openxmlformats.org/officeDocument/2006/relationships/image" Target="../media/image19.png"/><Relationship Id="rId34" Type="http://schemas.openxmlformats.org/officeDocument/2006/relationships/tags" Target="../tags/tag57.xml"/><Relationship Id="rId33" Type="http://schemas.openxmlformats.org/officeDocument/2006/relationships/tags" Target="../tags/tag56.xml"/><Relationship Id="rId32" Type="http://schemas.openxmlformats.org/officeDocument/2006/relationships/tags" Target="../tags/tag55.xml"/><Relationship Id="rId31" Type="http://schemas.openxmlformats.org/officeDocument/2006/relationships/image" Target="../media/image18.png"/><Relationship Id="rId30" Type="http://schemas.openxmlformats.org/officeDocument/2006/relationships/tags" Target="../tags/tag54.xml"/><Relationship Id="rId3" Type="http://schemas.openxmlformats.org/officeDocument/2006/relationships/tags" Target="../tags/tag32.xml"/><Relationship Id="rId29" Type="http://schemas.openxmlformats.org/officeDocument/2006/relationships/tags" Target="../tags/tag53.xml"/><Relationship Id="rId28" Type="http://schemas.openxmlformats.org/officeDocument/2006/relationships/tags" Target="../tags/tag52.xml"/><Relationship Id="rId27" Type="http://schemas.openxmlformats.org/officeDocument/2006/relationships/tags" Target="../tags/tag51.xml"/><Relationship Id="rId26" Type="http://schemas.openxmlformats.org/officeDocument/2006/relationships/tags" Target="../tags/tag50.xml"/><Relationship Id="rId25" Type="http://schemas.openxmlformats.org/officeDocument/2006/relationships/image" Target="../media/image17.png"/><Relationship Id="rId24" Type="http://schemas.openxmlformats.org/officeDocument/2006/relationships/tags" Target="../tags/tag49.xml"/><Relationship Id="rId23" Type="http://schemas.openxmlformats.org/officeDocument/2006/relationships/tags" Target="../tags/tag48.xml"/><Relationship Id="rId22" Type="http://schemas.openxmlformats.org/officeDocument/2006/relationships/tags" Target="../tags/tag47.xml"/><Relationship Id="rId21" Type="http://schemas.openxmlformats.org/officeDocument/2006/relationships/tags" Target="../tags/tag46.xml"/><Relationship Id="rId20" Type="http://schemas.openxmlformats.org/officeDocument/2006/relationships/tags" Target="../tags/tag45.xml"/><Relationship Id="rId2" Type="http://schemas.openxmlformats.org/officeDocument/2006/relationships/tags" Target="../tags/tag31.xml"/><Relationship Id="rId19" Type="http://schemas.openxmlformats.org/officeDocument/2006/relationships/tags" Target="../tags/tag44.xml"/><Relationship Id="rId18" Type="http://schemas.openxmlformats.org/officeDocument/2006/relationships/tags" Target="../tags/tag43.xml"/><Relationship Id="rId17" Type="http://schemas.openxmlformats.org/officeDocument/2006/relationships/tags" Target="../tags/tag42.xml"/><Relationship Id="rId16" Type="http://schemas.openxmlformats.org/officeDocument/2006/relationships/tags" Target="../tags/tag4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image" Target="../media/image16.png"/><Relationship Id="rId11" Type="http://schemas.openxmlformats.org/officeDocument/2006/relationships/tags" Target="../tags/tag37.xml"/><Relationship Id="rId10" Type="http://schemas.openxmlformats.org/officeDocument/2006/relationships/image" Target="../media/image15.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9" Type="http://schemas.openxmlformats.org/officeDocument/2006/relationships/image" Target="../media/image25.wmf"/><Relationship Id="rId8" Type="http://schemas.openxmlformats.org/officeDocument/2006/relationships/oleObject" Target="../embeddings/oleObject2.bin"/><Relationship Id="rId7" Type="http://schemas.openxmlformats.org/officeDocument/2006/relationships/image" Target="../media/image24.wmf"/><Relationship Id="rId6" Type="http://schemas.openxmlformats.org/officeDocument/2006/relationships/oleObject" Target="../embeddings/oleObject1.bin"/><Relationship Id="rId5" Type="http://schemas.openxmlformats.org/officeDocument/2006/relationships/tags" Target="../tags/tag61.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tags" Target="../tags/tag60.xml"/><Relationship Id="rId14" Type="http://schemas.openxmlformats.org/officeDocument/2006/relationships/notesSlide" Target="../notesSlides/notesSlide9.xml"/><Relationship Id="rId13" Type="http://schemas.openxmlformats.org/officeDocument/2006/relationships/vmlDrawing" Target="../drawings/vmlDrawing1.vml"/><Relationship Id="rId12" Type="http://schemas.openxmlformats.org/officeDocument/2006/relationships/slideLayout" Target="../slideLayouts/slideLayout2.xml"/><Relationship Id="rId11" Type="http://schemas.openxmlformats.org/officeDocument/2006/relationships/image" Target="../media/image26.wmf"/><Relationship Id="rId10" Type="http://schemas.openxmlformats.org/officeDocument/2006/relationships/oleObject" Target="../embeddings/oleObject3.bin"/><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screen"/>
          <a:srcRect/>
          <a:stretch>
            <a:fillRect/>
          </a:stretch>
        </p:blipFill>
        <p:spPr>
          <a:xfrm>
            <a:off x="15050" y="5223309"/>
            <a:ext cx="5870824" cy="1634689"/>
          </a:xfrm>
          <a:prstGeom prst="rect">
            <a:avLst/>
          </a:prstGeom>
        </p:spPr>
      </p:pic>
      <p:grpSp>
        <p:nvGrpSpPr>
          <p:cNvPr id="2" name="组合 1"/>
          <p:cNvGrpSpPr/>
          <p:nvPr/>
        </p:nvGrpSpPr>
        <p:grpSpPr>
          <a:xfrm>
            <a:off x="4705866" y="0"/>
            <a:ext cx="2780268" cy="3063728"/>
            <a:chOff x="4705866" y="0"/>
            <a:chExt cx="2780268" cy="3063728"/>
          </a:xfrm>
        </p:grpSpPr>
        <p:sp>
          <p:nvSpPr>
            <p:cNvPr id="28" name="任意多边形 27"/>
            <p:cNvSpPr/>
            <p:nvPr/>
          </p:nvSpPr>
          <p:spPr>
            <a:xfrm>
              <a:off x="4705866" y="0"/>
              <a:ext cx="2780268" cy="3063728"/>
            </a:xfrm>
            <a:custGeom>
              <a:avLst/>
              <a:gdLst>
                <a:gd name="connsiteX0" fmla="*/ 0 w 2780268"/>
                <a:gd name="connsiteY0" fmla="*/ 0 h 3063728"/>
                <a:gd name="connsiteX1" fmla="*/ 2780268 w 2780268"/>
                <a:gd name="connsiteY1" fmla="*/ 0 h 3063728"/>
                <a:gd name="connsiteX2" fmla="*/ 2780268 w 2780268"/>
                <a:gd name="connsiteY2" fmla="*/ 1673594 h 3063728"/>
                <a:gd name="connsiteX3" fmla="*/ 1390134 w 2780268"/>
                <a:gd name="connsiteY3" fmla="*/ 3063728 h 3063728"/>
                <a:gd name="connsiteX4" fmla="*/ 0 w 2780268"/>
                <a:gd name="connsiteY4" fmla="*/ 1673594 h 3063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268" h="3063728">
                  <a:moveTo>
                    <a:pt x="0" y="0"/>
                  </a:moveTo>
                  <a:lnTo>
                    <a:pt x="2780268" y="0"/>
                  </a:lnTo>
                  <a:lnTo>
                    <a:pt x="2780268" y="1673594"/>
                  </a:lnTo>
                  <a:cubicBezTo>
                    <a:pt x="2780268" y="2441344"/>
                    <a:pt x="2157884" y="3063728"/>
                    <a:pt x="1390134" y="3063728"/>
                  </a:cubicBezTo>
                  <a:cubicBezTo>
                    <a:pt x="622384" y="3063728"/>
                    <a:pt x="0" y="2441344"/>
                    <a:pt x="0" y="1673594"/>
                  </a:cubicBezTo>
                  <a:close/>
                </a:path>
              </a:pathLst>
            </a:cu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875891" y="408799"/>
              <a:ext cx="2439190" cy="2439192"/>
              <a:chOff x="5007734" y="902247"/>
              <a:chExt cx="2543685" cy="2543686"/>
            </a:xfrm>
          </p:grpSpPr>
          <p:sp>
            <p:nvSpPr>
              <p:cNvPr id="8" name="椭圆 7"/>
              <p:cNvSpPr/>
              <p:nvPr/>
            </p:nvSpPr>
            <p:spPr>
              <a:xfrm>
                <a:off x="5007734" y="902247"/>
                <a:ext cx="2543685" cy="2543686"/>
              </a:xfrm>
              <a:prstGeom prst="ellipse">
                <a:avLst/>
              </a:prstGeom>
              <a:gradFill flip="none" rotWithShape="1">
                <a:gsLst>
                  <a:gs pos="0">
                    <a:schemeClr val="bg1"/>
                  </a:gs>
                  <a:gs pos="100000">
                    <a:srgbClr val="E8E8E8"/>
                  </a:gs>
                </a:gsLst>
                <a:lin ang="5400000" scaled="1"/>
                <a:tileRect/>
              </a:gradFill>
              <a:ln>
                <a:noFill/>
              </a:ln>
              <a:effectLst>
                <a:outerShdw blurRad="139700" dist="38100" dir="5400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0800000">
                <a:off x="5160137" y="1054647"/>
                <a:ext cx="2213120" cy="2213120"/>
              </a:xfrm>
              <a:prstGeom prst="ellipse">
                <a:avLst/>
              </a:prstGeom>
              <a:gradFill flip="none" rotWithShape="1">
                <a:gsLst>
                  <a:gs pos="0">
                    <a:schemeClr val="bg1"/>
                  </a:gs>
                  <a:gs pos="100000">
                    <a:srgbClr val="E8E8E8"/>
                  </a:gs>
                </a:gsLst>
                <a:lin ang="5400000" scaled="1"/>
                <a:tileRect/>
              </a:gradFill>
              <a:ln>
                <a:noFill/>
              </a:ln>
              <a:effectLst>
                <a:innerShdw blurRad="889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4" name="矩形 13"/>
          <p:cNvSpPr/>
          <p:nvPr/>
        </p:nvSpPr>
        <p:spPr>
          <a:xfrm>
            <a:off x="0" y="5223310"/>
            <a:ext cx="12192000" cy="1634689"/>
          </a:xfrm>
          <a:prstGeom prst="rect">
            <a:avLst/>
          </a:prstGeom>
          <a:gradFill flip="none" rotWithShape="1">
            <a:gsLst>
              <a:gs pos="0">
                <a:srgbClr val="014924"/>
              </a:gs>
              <a:gs pos="51000">
                <a:srgbClr val="014924"/>
              </a:gs>
              <a:gs pos="80000">
                <a:srgbClr val="014924">
                  <a:alpha val="80000"/>
                </a:srgbClr>
              </a:gs>
              <a:gs pos="100000">
                <a:srgbClr val="014924">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053673"/>
            <a:ext cx="12192000" cy="77108"/>
          </a:xfrm>
          <a:prstGeom prst="rect">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0" y="3399155"/>
            <a:ext cx="12191365" cy="645160"/>
          </a:xfrm>
          <a:prstGeom prst="rect">
            <a:avLst/>
          </a:prstGeom>
          <a:noFill/>
        </p:spPr>
        <p:txBody>
          <a:bodyPr wrap="square" rtlCol="0">
            <a:spAutoFit/>
          </a:bodyPr>
          <a:lstStyle/>
          <a:p>
            <a:pPr algn="ctr"/>
            <a:r>
              <a:rPr sz="3600" b="1" dirty="0">
                <a:solidFill>
                  <a:srgbClr val="014924"/>
                </a:solidFill>
                <a:latin typeface="微软雅黑" panose="020B0503020204020204" pitchFamily="34" charset="-122"/>
                <a:ea typeface="微软雅黑" panose="020B0503020204020204" pitchFamily="34" charset="-122"/>
              </a:rPr>
              <a:t>基于轨迹调制和强化学习的小型四足机器人运动控制方法</a:t>
            </a:r>
            <a:endParaRPr sz="3600" b="1" dirty="0">
              <a:solidFill>
                <a:srgbClr val="014924"/>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369570" y="5797550"/>
            <a:ext cx="3381375" cy="368300"/>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院系：计算机学院 </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9310370" y="5804535"/>
            <a:ext cx="2510790" cy="368300"/>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sym typeface="+mn-ea"/>
              </a:rPr>
              <a:t>答辩人：赵子健</a:t>
            </a:r>
            <a:endParaRPr lang="en-US" altLang="zh-CN"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cstate="screen">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5114939" y="650634"/>
            <a:ext cx="1936392" cy="1930811"/>
          </a:xfrm>
          <a:prstGeom prst="rect">
            <a:avLst/>
          </a:prstGeom>
        </p:spPr>
      </p:pic>
      <p:sp>
        <p:nvSpPr>
          <p:cNvPr id="4" name="文本框 3"/>
          <p:cNvSpPr txBox="1"/>
          <p:nvPr/>
        </p:nvSpPr>
        <p:spPr>
          <a:xfrm>
            <a:off x="15240" y="3052445"/>
            <a:ext cx="12177395" cy="368300"/>
          </a:xfrm>
          <a:prstGeom prst="rect">
            <a:avLst/>
          </a:prstGeom>
          <a:noFill/>
        </p:spPr>
        <p:txBody>
          <a:bodyPr wrap="square" rtlCol="0">
            <a:spAutoFit/>
          </a:bodyPr>
          <a:lstStyle/>
          <a:p>
            <a:pPr algn="ctr"/>
            <a:r>
              <a:rPr>
                <a:latin typeface="等线" panose="02010600030101010101" charset="-122"/>
                <a:ea typeface="等线" panose="02010600030101010101" charset="-122"/>
                <a:cs typeface="等线" panose="02010600030101010101" charset="-122"/>
              </a:rPr>
              <a:t>申请中山大学工学学士学位论文答辩报告</a:t>
            </a:r>
            <a:endParaRPr>
              <a:latin typeface="等线" panose="02010600030101010101" charset="-122"/>
              <a:ea typeface="等线" panose="02010600030101010101" charset="-122"/>
              <a:cs typeface="等线" panose="02010600030101010101" charset="-122"/>
            </a:endParaRPr>
          </a:p>
        </p:txBody>
      </p:sp>
      <p:sp>
        <p:nvSpPr>
          <p:cNvPr id="3" name="文本框 2"/>
          <p:cNvSpPr txBox="1"/>
          <p:nvPr>
            <p:custDataLst>
              <p:tags r:id="rId4"/>
            </p:custDataLst>
          </p:nvPr>
        </p:nvSpPr>
        <p:spPr>
          <a:xfrm>
            <a:off x="15240" y="4652010"/>
            <a:ext cx="12154535" cy="368300"/>
          </a:xfrm>
          <a:prstGeom prst="rect">
            <a:avLst/>
          </a:prstGeom>
          <a:noFill/>
        </p:spPr>
        <p:txBody>
          <a:bodyPr wrap="square" rtlCol="0">
            <a:spAutoFit/>
          </a:bodyPr>
          <a:p>
            <a:pPr algn="ctr"/>
            <a:r>
              <a:rPr lang="en-US">
                <a:latin typeface="等线" panose="02010600030101010101" charset="-122"/>
                <a:ea typeface="等线" panose="02010600030101010101" charset="-122"/>
                <a:cs typeface="等线" panose="02010600030101010101" charset="-122"/>
              </a:rPr>
              <a:t>2024.05.07</a:t>
            </a:r>
            <a:endParaRPr lang="en-US">
              <a:latin typeface="等线" panose="02010600030101010101" charset="-122"/>
              <a:ea typeface="等线" panose="02010600030101010101" charset="-122"/>
              <a:cs typeface="等线" panose="02010600030101010101" charset="-122"/>
            </a:endParaRPr>
          </a:p>
        </p:txBody>
      </p:sp>
      <p:sp>
        <p:nvSpPr>
          <p:cNvPr id="10" name="文本框 9"/>
          <p:cNvSpPr txBox="1"/>
          <p:nvPr/>
        </p:nvSpPr>
        <p:spPr>
          <a:xfrm>
            <a:off x="15875" y="4164330"/>
            <a:ext cx="12177395" cy="368300"/>
          </a:xfrm>
          <a:prstGeom prst="rect">
            <a:avLst/>
          </a:prstGeom>
          <a:noFill/>
        </p:spPr>
        <p:txBody>
          <a:bodyPr wrap="square" rtlCol="0">
            <a:spAutoFit/>
          </a:bodyPr>
          <a:p>
            <a:pPr algn="ctr"/>
            <a:r>
              <a:rPr lang="zh-CN" altLang="en-US"/>
              <a:t>项目地址：https://github.com/RS2002/Robot-mouse</a:t>
            </a:r>
            <a:endParaRPr lang="zh-CN" altLang="en-US"/>
          </a:p>
        </p:txBody>
      </p:sp>
      <p:sp>
        <p:nvSpPr>
          <p:cNvPr id="11" name="文本框 10"/>
          <p:cNvSpPr txBox="1"/>
          <p:nvPr/>
        </p:nvSpPr>
        <p:spPr>
          <a:xfrm>
            <a:off x="4427220" y="5797550"/>
            <a:ext cx="3336290" cy="368300"/>
          </a:xfrm>
          <a:prstGeom prst="rect">
            <a:avLst/>
          </a:prstGeom>
          <a:noFill/>
        </p:spPr>
        <p:txBody>
          <a:bodyPr wrap="square" rtlCol="0">
            <a:spAutoFit/>
          </a:bodyPr>
          <a:p>
            <a:pPr marL="285750" indent="-285750">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专业：计算机科学与技术</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54000" y="201683"/>
            <a:ext cx="898070" cy="521970"/>
            <a:chOff x="-254000" y="201683"/>
            <a:chExt cx="898070" cy="521970"/>
          </a:xfrm>
        </p:grpSpPr>
        <p:sp>
          <p:nvSpPr>
            <p:cNvPr id="29" name="圆角矩形 28"/>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文本框 29"/>
            <p:cNvSpPr txBox="1"/>
            <p:nvPr/>
          </p:nvSpPr>
          <p:spPr>
            <a:xfrm>
              <a:off x="65706" y="201683"/>
              <a:ext cx="467694" cy="52197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2508250" y="217805"/>
            <a:ext cx="10172700" cy="439420"/>
            <a:chOff x="2584397" y="217491"/>
            <a:chExt cx="10096500" cy="439541"/>
          </a:xfrm>
        </p:grpSpPr>
        <p:sp>
          <p:nvSpPr>
            <p:cNvPr id="33" name="圆角矩形 32"/>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0" name="图片 39"/>
          <p:cNvPicPr>
            <a:picLocks noChangeAspect="1"/>
          </p:cNvPicPr>
          <p:nvPr/>
        </p:nvPicPr>
        <p:blipFill rotWithShape="1">
          <a:blip r:embed="rId1" cstate="screen"/>
          <a:srcRect/>
          <a:stretch>
            <a:fillRect/>
          </a:stretch>
        </p:blipFill>
        <p:spPr>
          <a:xfrm>
            <a:off x="10733656" y="176254"/>
            <a:ext cx="1264639" cy="444778"/>
          </a:xfrm>
          <a:prstGeom prst="rect">
            <a:avLst/>
          </a:prstGeom>
        </p:spPr>
      </p:pic>
      <p:sp>
        <p:nvSpPr>
          <p:cNvPr id="6" name="灯片编号占位符 5"/>
          <p:cNvSpPr>
            <a:spLocks noGrp="1"/>
          </p:cNvSpPr>
          <p:nvPr>
            <p:ph type="sldNum" sz="quarter" idx="12"/>
          </p:nvPr>
        </p:nvSpPr>
        <p:spPr/>
        <p:txBody>
          <a:bodyPr/>
          <a:p>
            <a:fld id="{01635508-54A0-4FB0-A4C5-6467DE85E924}" type="slidenum">
              <a:rPr lang="zh-CN" altLang="en-US" smtClean="0"/>
            </a:fld>
            <a:endParaRPr lang="zh-CN" altLang="en-US"/>
          </a:p>
        </p:txBody>
      </p:sp>
      <p:sp>
        <p:nvSpPr>
          <p:cNvPr id="4" name="文本框 3"/>
          <p:cNvSpPr txBox="1"/>
          <p:nvPr>
            <p:custDataLst>
              <p:tags r:id="rId2"/>
            </p:custDataLst>
          </p:nvPr>
        </p:nvSpPr>
        <p:spPr>
          <a:xfrm>
            <a:off x="643890" y="732155"/>
            <a:ext cx="7107555" cy="521970"/>
          </a:xfrm>
          <a:prstGeom prst="rect">
            <a:avLst/>
          </a:prstGeom>
          <a:noFill/>
        </p:spPr>
        <p:txBody>
          <a:bodyPr wrap="square" rtlCol="0">
            <a:spAutoFit/>
          </a:bodyPr>
          <a:p>
            <a:r>
              <a:rPr lang="en-US" altLang="zh-CN" sz="2800" b="1">
                <a:latin typeface="等线" panose="02010600030101010101" charset="-122"/>
                <a:ea typeface="等线" panose="02010600030101010101" charset="-122"/>
                <a:cs typeface="等线" panose="02010600030101010101" charset="-122"/>
                <a:sym typeface="+mn-ea"/>
              </a:rPr>
              <a:t>2.3  </a:t>
            </a:r>
            <a:r>
              <a:rPr lang="zh-CN" altLang="en-US" sz="2800" b="1">
                <a:latin typeface="等线" panose="02010600030101010101" charset="-122"/>
                <a:ea typeface="等线" panose="02010600030101010101" charset="-122"/>
                <a:cs typeface="等线" panose="02010600030101010101" charset="-122"/>
                <a:sym typeface="+mn-ea"/>
              </a:rPr>
              <a:t>基于贝塞尔轨迹的控制方法</a:t>
            </a:r>
            <a:endParaRPr lang="zh-CN" altLang="en-US" sz="2800" b="1">
              <a:latin typeface="等线" panose="02010600030101010101" charset="-122"/>
              <a:ea typeface="等线" panose="02010600030101010101" charset="-122"/>
              <a:cs typeface="等线" panose="02010600030101010101" charset="-122"/>
            </a:endParaRPr>
          </a:p>
        </p:txBody>
      </p:sp>
      <p:pic>
        <p:nvPicPr>
          <p:cNvPr id="8" name="图片 7"/>
          <p:cNvPicPr>
            <a:picLocks noChangeAspect="1"/>
          </p:cNvPicPr>
          <p:nvPr/>
        </p:nvPicPr>
        <p:blipFill>
          <a:blip r:embed="rId3"/>
          <a:stretch>
            <a:fillRect/>
          </a:stretch>
        </p:blipFill>
        <p:spPr>
          <a:xfrm>
            <a:off x="6224270" y="2406650"/>
            <a:ext cx="5290185" cy="3137535"/>
          </a:xfrm>
          <a:prstGeom prst="rect">
            <a:avLst/>
          </a:prstGeom>
        </p:spPr>
      </p:pic>
      <p:sp>
        <p:nvSpPr>
          <p:cNvPr id="17" name="文本框 16"/>
          <p:cNvSpPr txBox="1"/>
          <p:nvPr>
            <p:custDataLst>
              <p:tags r:id="rId4"/>
            </p:custDataLst>
          </p:nvPr>
        </p:nvSpPr>
        <p:spPr>
          <a:xfrm>
            <a:off x="7334250" y="5584825"/>
            <a:ext cx="3173730" cy="275590"/>
          </a:xfrm>
          <a:prstGeom prst="rect">
            <a:avLst/>
          </a:prstGeom>
          <a:noFill/>
        </p:spPr>
        <p:txBody>
          <a:bodyPr wrap="none" rtlCol="0" anchor="t">
            <a:spAutoFit/>
          </a:bodyPr>
          <a:p>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2.9 </a:t>
            </a:r>
            <a:r>
              <a:rPr lang="zh-CN" sz="1200" b="1" dirty="0">
                <a:solidFill>
                  <a:srgbClr val="014924"/>
                </a:solidFill>
                <a:latin typeface="等线" panose="02010600030101010101" charset="-122"/>
                <a:ea typeface="等线" panose="02010600030101010101" charset="-122"/>
                <a:cs typeface="等线" panose="02010600030101010101" charset="-122"/>
                <a:sym typeface="+mn-ea"/>
              </a:rPr>
              <a:t>基于贝塞尔曲线的机器人腿部运动轨迹</a:t>
            </a:r>
            <a:endParaRPr lang="zh-CN" sz="1200" b="1" dirty="0">
              <a:solidFill>
                <a:srgbClr val="014924"/>
              </a:solidFill>
              <a:latin typeface="等线" panose="02010600030101010101" charset="-122"/>
              <a:ea typeface="等线" panose="02010600030101010101" charset="-122"/>
              <a:cs typeface="等线" panose="02010600030101010101" charset="-122"/>
              <a:sym typeface="+mn-ea"/>
            </a:endParaRPr>
          </a:p>
        </p:txBody>
      </p:sp>
      <p:sp>
        <p:nvSpPr>
          <p:cNvPr id="3" name="文本框 2"/>
          <p:cNvSpPr txBox="1"/>
          <p:nvPr/>
        </p:nvSpPr>
        <p:spPr>
          <a:xfrm>
            <a:off x="65405" y="1254125"/>
            <a:ext cx="6158865" cy="1196975"/>
          </a:xfrm>
          <a:prstGeom prst="rect">
            <a:avLst/>
          </a:prstGeom>
          <a:noFill/>
        </p:spPr>
        <p:txBody>
          <a:bodyPr wrap="square" rtlCol="0">
            <a:noAutofit/>
          </a:bodyPr>
          <a:p>
            <a:pPr indent="457200"/>
            <a:r>
              <a:rPr lang="zh-CN" altLang="en-US" sz="2400"/>
              <a:t>目前最经典的四足机器人贝塞尔曲线轨迹由 Hyun 等人提出</a:t>
            </a:r>
            <a:r>
              <a:rPr lang="en-US" altLang="zh-CN" sz="2400" baseline="30000"/>
              <a:t>[2]</a:t>
            </a:r>
            <a:r>
              <a:rPr lang="zh-CN" altLang="en-US" sz="2400"/>
              <a:t>，腿部位置由</a:t>
            </a:r>
            <a:r>
              <a:rPr lang="zh-CN" altLang="en-US" sz="2400">
                <a:solidFill>
                  <a:srgbClr val="FF0000"/>
                </a:solidFill>
              </a:rPr>
              <a:t>预设轨迹</a:t>
            </a:r>
            <a:r>
              <a:rPr lang="zh-CN" altLang="en-US" sz="2400"/>
              <a:t>和</a:t>
            </a:r>
            <a:r>
              <a:rPr lang="zh-CN" altLang="en-US" sz="2400">
                <a:solidFill>
                  <a:srgbClr val="FF0000"/>
                </a:solidFill>
              </a:rPr>
              <a:t>摆动信号</a:t>
            </a:r>
            <a:r>
              <a:rPr lang="en-US" altLang="zh-CN" sz="2400"/>
              <a:t>S(t)</a:t>
            </a:r>
            <a:r>
              <a:rPr lang="zh-CN" altLang="en-US" sz="2400"/>
              <a:t>决定</a:t>
            </a:r>
            <a:endParaRPr lang="en-US" altLang="zh-CN" sz="2400" baseline="30000"/>
          </a:p>
          <a:p>
            <a:endParaRPr lang="en-US" altLang="zh-CN" sz="2400" baseline="30000"/>
          </a:p>
          <a:p>
            <a:endParaRPr lang="en-US" altLang="zh-CN" sz="2400" baseline="30000"/>
          </a:p>
          <a:p>
            <a:endParaRPr lang="en-US" altLang="zh-CN" sz="2400" baseline="30000"/>
          </a:p>
          <a:p>
            <a:endParaRPr lang="en-US" altLang="zh-CN" sz="2400" baseline="30000"/>
          </a:p>
          <a:p>
            <a:endParaRPr lang="en-US" altLang="zh-CN" sz="2400" baseline="30000"/>
          </a:p>
        </p:txBody>
      </p:sp>
      <p:graphicFrame>
        <p:nvGraphicFramePr>
          <p:cNvPr id="2" name="对象 -2147482620"/>
          <p:cNvGraphicFramePr/>
          <p:nvPr/>
        </p:nvGraphicFramePr>
        <p:xfrm>
          <a:off x="127635" y="2436495"/>
          <a:ext cx="3669665" cy="1830705"/>
        </p:xfrm>
        <a:graphic>
          <a:graphicData uri="http://schemas.openxmlformats.org/presentationml/2006/ole">
            <mc:AlternateContent xmlns:mc="http://schemas.openxmlformats.org/markup-compatibility/2006">
              <mc:Choice xmlns:v="urn:schemas-microsoft-com:vml" Requires="v">
                <p:oleObj spid="_x0000_s5" name="" r:id="rId5" imgW="2247900" imgH="1473200" progId="Equation.DSMT4">
                  <p:embed/>
                </p:oleObj>
              </mc:Choice>
              <mc:Fallback>
                <p:oleObj name="" r:id="rId5" imgW="2247900" imgH="1473200" progId="Equation.DSMT4">
                  <p:embed/>
                  <p:pic>
                    <p:nvPicPr>
                      <p:cNvPr id="0" name="图片 1"/>
                      <p:cNvPicPr/>
                      <p:nvPr/>
                    </p:nvPicPr>
                    <p:blipFill>
                      <a:blip r:embed="rId6"/>
                      <a:stretch>
                        <a:fillRect/>
                      </a:stretch>
                    </p:blipFill>
                    <p:spPr>
                      <a:xfrm>
                        <a:off x="127635" y="2436495"/>
                        <a:ext cx="3669665" cy="1830705"/>
                      </a:xfrm>
                      <a:prstGeom prst="rect">
                        <a:avLst/>
                      </a:prstGeom>
                      <a:noFill/>
                      <a:ln w="38100">
                        <a:noFill/>
                        <a:miter/>
                      </a:ln>
                    </p:spPr>
                  </p:pic>
                </p:oleObj>
              </mc:Fallback>
            </mc:AlternateContent>
          </a:graphicData>
        </a:graphic>
      </p:graphicFrame>
      <p:sp>
        <p:nvSpPr>
          <p:cNvPr id="7" name="文本框 6"/>
          <p:cNvSpPr txBox="1"/>
          <p:nvPr/>
        </p:nvSpPr>
        <p:spPr>
          <a:xfrm>
            <a:off x="65405" y="4451350"/>
            <a:ext cx="6158865" cy="1610360"/>
          </a:xfrm>
          <a:prstGeom prst="rect">
            <a:avLst/>
          </a:prstGeom>
          <a:noFill/>
        </p:spPr>
        <p:txBody>
          <a:bodyPr wrap="square" rtlCol="0">
            <a:noAutofit/>
          </a:bodyPr>
          <a:p>
            <a:r>
              <a:rPr lang="zh-CN" altLang="en-US" sz="2400">
                <a:sym typeface="+mn-ea"/>
              </a:rPr>
              <a:t>△</a:t>
            </a:r>
            <a:r>
              <a:rPr lang="en-US" altLang="zh-CN" sz="2400">
                <a:sym typeface="+mn-ea"/>
              </a:rPr>
              <a:t>S</a:t>
            </a:r>
            <a:r>
              <a:rPr lang="zh-CN" altLang="en-US" sz="2400">
                <a:sym typeface="+mn-ea"/>
              </a:rPr>
              <a:t>为四条腿的相位，可以决定机器人的运动状态，例如：</a:t>
            </a:r>
            <a:endParaRPr lang="zh-CN" altLang="en-US" sz="2400"/>
          </a:p>
          <a:p>
            <a:r>
              <a:rPr lang="zh-CN" altLang="en-US" sz="2400">
                <a:sym typeface="+mn-ea"/>
              </a:rPr>
              <a:t>慢走：</a:t>
            </a:r>
            <a:r>
              <a:rPr lang="zh-CN" altLang="en-US" sz="2400">
                <a:sym typeface="+mn-ea"/>
              </a:rPr>
              <a:t>△</a:t>
            </a:r>
            <a:r>
              <a:rPr lang="en-US" altLang="zh-CN" sz="2400">
                <a:sym typeface="+mn-ea"/>
              </a:rPr>
              <a:t>S=[0,0.5,0.5,0] </a:t>
            </a:r>
            <a:endParaRPr lang="en-US" altLang="zh-CN" sz="2400">
              <a:sym typeface="+mn-ea"/>
            </a:endParaRPr>
          </a:p>
          <a:p>
            <a:r>
              <a:rPr lang="zh-CN" altLang="en-US" sz="2400">
                <a:sym typeface="+mn-ea"/>
              </a:rPr>
              <a:t>快走：△</a:t>
            </a:r>
            <a:r>
              <a:rPr lang="en-US" altLang="zh-CN" sz="2400">
                <a:sym typeface="+mn-ea"/>
              </a:rPr>
              <a:t>S=[0,0.2,0.55,0.75]</a:t>
            </a:r>
            <a:endParaRPr lang="zh-CN" altLang="en-US" sz="2400">
              <a:sym typeface="+mn-ea"/>
            </a:endParaRPr>
          </a:p>
          <a:p>
            <a:endParaRPr lang="zh-CN" altLang="en-US" sz="2400">
              <a:sym typeface="+mn-ea"/>
            </a:endParaRPr>
          </a:p>
        </p:txBody>
      </p:sp>
      <p:graphicFrame>
        <p:nvGraphicFramePr>
          <p:cNvPr id="9" name="对象 8"/>
          <p:cNvGraphicFramePr/>
          <p:nvPr/>
        </p:nvGraphicFramePr>
        <p:xfrm>
          <a:off x="7334250" y="1082675"/>
          <a:ext cx="2740660" cy="788035"/>
        </p:xfrm>
        <a:graphic>
          <a:graphicData uri="http://schemas.openxmlformats.org/presentationml/2006/ole">
            <mc:AlternateContent xmlns:mc="http://schemas.openxmlformats.org/markup-compatibility/2006">
              <mc:Choice xmlns:v="urn:schemas-microsoft-com:vml" Requires="v">
                <p:oleObj spid="_x0000_s10" name="" r:id="rId7" imgW="1511300" imgH="431800" progId="Equation.DSMT4">
                  <p:embed/>
                </p:oleObj>
              </mc:Choice>
              <mc:Fallback>
                <p:oleObj name="" r:id="rId7" imgW="1511300" imgH="431800" progId="Equation.DSMT4">
                  <p:embed/>
                  <p:pic>
                    <p:nvPicPr>
                      <p:cNvPr id="0" name="图片 9"/>
                      <p:cNvPicPr/>
                      <p:nvPr/>
                    </p:nvPicPr>
                    <p:blipFill>
                      <a:blip r:embed="rId8"/>
                      <a:stretch>
                        <a:fillRect/>
                      </a:stretch>
                    </p:blipFill>
                    <p:spPr>
                      <a:xfrm>
                        <a:off x="7334250" y="1082675"/>
                        <a:ext cx="2740660" cy="788035"/>
                      </a:xfrm>
                      <a:prstGeom prst="rect">
                        <a:avLst/>
                      </a:prstGeom>
                      <a:noFill/>
                      <a:ln w="38100">
                        <a:noFill/>
                        <a:miter/>
                      </a:ln>
                    </p:spPr>
                  </p:pic>
                </p:oleObj>
              </mc:Fallback>
            </mc:AlternateContent>
          </a:graphicData>
        </a:graphic>
      </p:graphicFrame>
      <p:graphicFrame>
        <p:nvGraphicFramePr>
          <p:cNvPr id="11" name="对象 -2147482617"/>
          <p:cNvGraphicFramePr>
            <a:graphicFrameLocks noChangeAspect="1"/>
          </p:cNvGraphicFramePr>
          <p:nvPr/>
        </p:nvGraphicFramePr>
        <p:xfrm>
          <a:off x="7145655" y="5970270"/>
          <a:ext cx="1581785" cy="321310"/>
        </p:xfrm>
        <a:graphic>
          <a:graphicData uri="http://schemas.openxmlformats.org/presentationml/2006/ole">
            <mc:AlternateContent xmlns:mc="http://schemas.openxmlformats.org/markup-compatibility/2006">
              <mc:Choice xmlns:v="urn:schemas-microsoft-com:vml" Requires="v">
                <p:oleObj spid="_x0000_s13" name="" r:id="rId9" imgW="1016000" imgH="203200" progId="Equation.DSMT4">
                  <p:embed/>
                </p:oleObj>
              </mc:Choice>
              <mc:Fallback>
                <p:oleObj name="" r:id="rId9" imgW="1016000" imgH="203200" progId="Equation.DSMT4">
                  <p:embed/>
                  <p:pic>
                    <p:nvPicPr>
                      <p:cNvPr id="0" name="图片 12"/>
                      <p:cNvPicPr/>
                      <p:nvPr/>
                    </p:nvPicPr>
                    <p:blipFill>
                      <a:blip r:embed="rId10"/>
                      <a:stretch>
                        <a:fillRect/>
                      </a:stretch>
                    </p:blipFill>
                    <p:spPr>
                      <a:xfrm>
                        <a:off x="7145655" y="5970270"/>
                        <a:ext cx="1581785" cy="321310"/>
                      </a:xfrm>
                      <a:prstGeom prst="rect">
                        <a:avLst/>
                      </a:prstGeom>
                      <a:noFill/>
                      <a:ln w="38100">
                        <a:noFill/>
                        <a:miter/>
                      </a:ln>
                    </p:spPr>
                  </p:pic>
                </p:oleObj>
              </mc:Fallback>
            </mc:AlternateContent>
          </a:graphicData>
        </a:graphic>
      </p:graphicFrame>
      <p:graphicFrame>
        <p:nvGraphicFramePr>
          <p:cNvPr id="12" name="对象 -2147482616"/>
          <p:cNvGraphicFramePr>
            <a:graphicFrameLocks noChangeAspect="1"/>
          </p:cNvGraphicFramePr>
          <p:nvPr/>
        </p:nvGraphicFramePr>
        <p:xfrm>
          <a:off x="7145655" y="6255068"/>
          <a:ext cx="1991360" cy="585470"/>
        </p:xfrm>
        <a:graphic>
          <a:graphicData uri="http://schemas.openxmlformats.org/presentationml/2006/ole">
            <mc:AlternateContent xmlns:mc="http://schemas.openxmlformats.org/markup-compatibility/2006">
              <mc:Choice xmlns:v="urn:schemas-microsoft-com:vml" Requires="v">
                <p:oleObj spid="_x0000_s14" name="" r:id="rId11" imgW="1346200" imgH="393700" progId="Equation.DSMT4">
                  <p:embed/>
                </p:oleObj>
              </mc:Choice>
              <mc:Fallback>
                <p:oleObj name="" r:id="rId11" imgW="1346200" imgH="393700" progId="Equation.DSMT4">
                  <p:embed/>
                  <p:pic>
                    <p:nvPicPr>
                      <p:cNvPr id="0" name="图片 13"/>
                      <p:cNvPicPr/>
                      <p:nvPr/>
                    </p:nvPicPr>
                    <p:blipFill>
                      <a:blip r:embed="rId12"/>
                      <a:stretch>
                        <a:fillRect/>
                      </a:stretch>
                    </p:blipFill>
                    <p:spPr>
                      <a:xfrm>
                        <a:off x="7145655" y="6255068"/>
                        <a:ext cx="1991360" cy="585470"/>
                      </a:xfrm>
                      <a:prstGeom prst="rect">
                        <a:avLst/>
                      </a:prstGeom>
                      <a:noFill/>
                      <a:ln w="38100">
                        <a:noFill/>
                        <a:miter/>
                      </a:ln>
                    </p:spPr>
                  </p:pic>
                </p:oleObj>
              </mc:Fallback>
            </mc:AlternateContent>
          </a:graphicData>
        </a:graphic>
      </p:graphicFrame>
      <p:cxnSp>
        <p:nvCxnSpPr>
          <p:cNvPr id="46" name="直接箭头连接符 45"/>
          <p:cNvCxnSpPr>
            <a:endCxn id="7" idx="2"/>
          </p:cNvCxnSpPr>
          <p:nvPr/>
        </p:nvCxnSpPr>
        <p:spPr>
          <a:xfrm flipH="1" flipV="1">
            <a:off x="8704580" y="1870710"/>
            <a:ext cx="584835" cy="113284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5" name="直接箭头连接符 14"/>
          <p:cNvCxnSpPr>
            <a:endCxn id="2147484680" idx="0"/>
          </p:cNvCxnSpPr>
          <p:nvPr/>
        </p:nvCxnSpPr>
        <p:spPr>
          <a:xfrm flipH="1">
            <a:off x="8133080" y="5064760"/>
            <a:ext cx="1010920" cy="81915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6" name="文本框 15"/>
          <p:cNvSpPr txBox="1"/>
          <p:nvPr/>
        </p:nvSpPr>
        <p:spPr>
          <a:xfrm>
            <a:off x="9004935" y="1739900"/>
            <a:ext cx="2049780" cy="696595"/>
          </a:xfrm>
          <a:prstGeom prst="rect">
            <a:avLst/>
          </a:prstGeom>
          <a:noFill/>
        </p:spPr>
        <p:txBody>
          <a:bodyPr wrap="square" rtlCol="0">
            <a:noAutofit/>
          </a:bodyPr>
          <a:p>
            <a:r>
              <a:rPr lang="en-US" altLang="zh-CN" sz="2000">
                <a:solidFill>
                  <a:srgbClr val="FF0000"/>
                </a:solidFill>
              </a:rPr>
              <a:t>P</a:t>
            </a:r>
            <a:r>
              <a:rPr lang="en-US" altLang="zh-CN" sz="2000" baseline="-25000">
                <a:solidFill>
                  <a:srgbClr val="FF0000"/>
                </a:solidFill>
              </a:rPr>
              <a:t>1</a:t>
            </a:r>
            <a:r>
              <a:rPr lang="en-US" altLang="zh-CN" sz="2000">
                <a:solidFill>
                  <a:srgbClr val="FF0000"/>
                </a:solidFill>
              </a:rPr>
              <a:t>-&gt;P</a:t>
            </a:r>
            <a:r>
              <a:rPr lang="en-US" altLang="zh-CN" sz="2000" baseline="-25000">
                <a:solidFill>
                  <a:srgbClr val="FF0000"/>
                </a:solidFill>
              </a:rPr>
              <a:t>11</a:t>
            </a:r>
            <a:r>
              <a:rPr lang="zh-CN" altLang="en-US" sz="2000">
                <a:solidFill>
                  <a:srgbClr val="FF0000"/>
                </a:solidFill>
              </a:rPr>
              <a:t>摆动周期</a:t>
            </a:r>
            <a:endParaRPr lang="zh-CN" altLang="en-US" sz="2000">
              <a:solidFill>
                <a:srgbClr val="FF0000"/>
              </a:solidFill>
            </a:endParaRPr>
          </a:p>
          <a:p>
            <a:r>
              <a:rPr lang="zh-CN" altLang="en-US" sz="2000">
                <a:solidFill>
                  <a:srgbClr val="FF0000"/>
                </a:solidFill>
              </a:rPr>
              <a:t>（抬腿</a:t>
            </a:r>
            <a:r>
              <a:rPr lang="en-US" altLang="zh-CN" sz="2000">
                <a:solidFill>
                  <a:srgbClr val="FF0000"/>
                </a:solidFill>
              </a:rPr>
              <a:t>+</a:t>
            </a:r>
            <a:r>
              <a:rPr lang="zh-CN" altLang="en-US" sz="2000">
                <a:solidFill>
                  <a:srgbClr val="FF0000"/>
                </a:solidFill>
              </a:rPr>
              <a:t>落腿）</a:t>
            </a:r>
            <a:endParaRPr lang="zh-CN" altLang="en-US" sz="2000">
              <a:solidFill>
                <a:srgbClr val="FF0000"/>
              </a:solidFill>
            </a:endParaRPr>
          </a:p>
        </p:txBody>
      </p:sp>
      <p:sp>
        <p:nvSpPr>
          <p:cNvPr id="18" name="文本框 17"/>
          <p:cNvSpPr txBox="1"/>
          <p:nvPr/>
        </p:nvSpPr>
        <p:spPr>
          <a:xfrm>
            <a:off x="9451975" y="6025515"/>
            <a:ext cx="1972945" cy="480060"/>
          </a:xfrm>
          <a:prstGeom prst="rect">
            <a:avLst/>
          </a:prstGeom>
          <a:noFill/>
        </p:spPr>
        <p:txBody>
          <a:bodyPr wrap="square" rtlCol="0">
            <a:noAutofit/>
          </a:bodyPr>
          <a:p>
            <a:r>
              <a:rPr lang="en-US" altLang="zh-CN" sz="2000">
                <a:solidFill>
                  <a:srgbClr val="FF0000"/>
                </a:solidFill>
              </a:rPr>
              <a:t>P</a:t>
            </a:r>
            <a:r>
              <a:rPr lang="en-US" altLang="zh-CN" sz="2000" baseline="-25000">
                <a:solidFill>
                  <a:srgbClr val="FF0000"/>
                </a:solidFill>
              </a:rPr>
              <a:t>11</a:t>
            </a:r>
            <a:r>
              <a:rPr lang="en-US" altLang="zh-CN" sz="2000">
                <a:solidFill>
                  <a:srgbClr val="FF0000"/>
                </a:solidFill>
              </a:rPr>
              <a:t>-&gt;P</a:t>
            </a:r>
            <a:r>
              <a:rPr lang="en-US" altLang="zh-CN" sz="2000" baseline="-25000">
                <a:solidFill>
                  <a:srgbClr val="FF0000"/>
                </a:solidFill>
              </a:rPr>
              <a:t>1</a:t>
            </a:r>
            <a:r>
              <a:rPr lang="zh-CN" altLang="en-US" sz="2000">
                <a:solidFill>
                  <a:srgbClr val="FF0000"/>
                </a:solidFill>
              </a:rPr>
              <a:t>站立周期</a:t>
            </a:r>
            <a:endParaRPr lang="zh-CN" altLang="en-US" sz="2000">
              <a:solidFill>
                <a:srgbClr val="FF0000"/>
              </a:solidFill>
            </a:endParaRPr>
          </a:p>
        </p:txBody>
      </p:sp>
      <p:sp>
        <p:nvSpPr>
          <p:cNvPr id="19" name="文本框 18"/>
          <p:cNvSpPr txBox="1"/>
          <p:nvPr/>
        </p:nvSpPr>
        <p:spPr>
          <a:xfrm>
            <a:off x="3466465" y="2540635"/>
            <a:ext cx="781685" cy="368300"/>
          </a:xfrm>
          <a:prstGeom prst="rect">
            <a:avLst/>
          </a:prstGeom>
          <a:noFill/>
        </p:spPr>
        <p:txBody>
          <a:bodyPr wrap="square" rtlCol="0">
            <a:spAutoFit/>
          </a:bodyPr>
          <a:p>
            <a:r>
              <a:rPr lang="zh-CN" altLang="en-US">
                <a:solidFill>
                  <a:srgbClr val="FF0000"/>
                </a:solidFill>
              </a:rPr>
              <a:t>落腿</a:t>
            </a:r>
            <a:endParaRPr lang="zh-CN" altLang="en-US">
              <a:solidFill>
                <a:srgbClr val="FF0000"/>
              </a:solidFill>
            </a:endParaRPr>
          </a:p>
        </p:txBody>
      </p:sp>
      <p:sp>
        <p:nvSpPr>
          <p:cNvPr id="20" name="文本框 19"/>
          <p:cNvSpPr txBox="1"/>
          <p:nvPr/>
        </p:nvSpPr>
        <p:spPr>
          <a:xfrm>
            <a:off x="2905760" y="3013075"/>
            <a:ext cx="1620520" cy="602615"/>
          </a:xfrm>
          <a:prstGeom prst="rect">
            <a:avLst/>
          </a:prstGeom>
          <a:noFill/>
        </p:spPr>
        <p:txBody>
          <a:bodyPr wrap="square" rtlCol="0">
            <a:noAutofit/>
          </a:bodyPr>
          <a:p>
            <a:r>
              <a:rPr lang="zh-CN" altLang="en-US">
                <a:solidFill>
                  <a:srgbClr val="FF0000"/>
                </a:solidFill>
              </a:rPr>
              <a:t>腿与地面接触</a:t>
            </a:r>
            <a:endParaRPr lang="zh-CN" altLang="en-US">
              <a:solidFill>
                <a:srgbClr val="FF0000"/>
              </a:solidFill>
            </a:endParaRPr>
          </a:p>
          <a:p>
            <a:r>
              <a:rPr lang="en-US" altLang="zh-CN">
                <a:solidFill>
                  <a:srgbClr val="FF0000"/>
                </a:solidFill>
              </a:rPr>
              <a:t>——</a:t>
            </a:r>
            <a:r>
              <a:rPr lang="zh-CN" altLang="en-US">
                <a:solidFill>
                  <a:srgbClr val="FF0000"/>
                </a:solidFill>
              </a:rPr>
              <a:t>站立周期</a:t>
            </a:r>
            <a:endParaRPr lang="zh-CN" altLang="en-US">
              <a:solidFill>
                <a:srgbClr val="FF0000"/>
              </a:solidFill>
            </a:endParaRPr>
          </a:p>
        </p:txBody>
      </p:sp>
      <p:sp>
        <p:nvSpPr>
          <p:cNvPr id="21" name="文本框 20"/>
          <p:cNvSpPr txBox="1"/>
          <p:nvPr/>
        </p:nvSpPr>
        <p:spPr>
          <a:xfrm>
            <a:off x="3822065" y="3719830"/>
            <a:ext cx="704215" cy="368300"/>
          </a:xfrm>
          <a:prstGeom prst="rect">
            <a:avLst/>
          </a:prstGeom>
          <a:noFill/>
        </p:spPr>
        <p:txBody>
          <a:bodyPr wrap="square" rtlCol="0">
            <a:spAutoFit/>
          </a:bodyPr>
          <a:p>
            <a:r>
              <a:rPr lang="zh-CN" altLang="en-US">
                <a:solidFill>
                  <a:srgbClr val="FF0000"/>
                </a:solidFill>
                <a:sym typeface="+mn-ea"/>
              </a:rPr>
              <a:t>抬腿</a:t>
            </a:r>
            <a:endParaRPr lang="zh-CN" altLang="en-US">
              <a:solidFill>
                <a:srgbClr val="FF0000"/>
              </a:solidFill>
              <a:sym typeface="+mn-ea"/>
            </a:endParaRPr>
          </a:p>
        </p:txBody>
      </p:sp>
      <p:sp>
        <p:nvSpPr>
          <p:cNvPr id="22" name="文本框 21"/>
          <p:cNvSpPr txBox="1"/>
          <p:nvPr/>
        </p:nvSpPr>
        <p:spPr>
          <a:xfrm>
            <a:off x="701167" y="144940"/>
            <a:ext cx="1807210" cy="582295"/>
          </a:xfrm>
          <a:prstGeom prst="rect">
            <a:avLst/>
          </a:prstGeom>
          <a:noFill/>
        </p:spPr>
        <p:txBody>
          <a:bodyPr wrap="none" lIns="91436" tIns="45718" rIns="91436" bIns="45718" rtlCol="0">
            <a:spAutoFit/>
          </a:bodyPr>
          <a:lstStyle/>
          <a:p>
            <a:pPr algn="l"/>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方法设计</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00" y="201683"/>
            <a:ext cx="898070" cy="521970"/>
            <a:chOff x="-254000" y="201683"/>
            <a:chExt cx="898070" cy="521970"/>
          </a:xfrm>
        </p:grpSpPr>
        <p:sp>
          <p:nvSpPr>
            <p:cNvPr id="5" name="圆角矩形 4"/>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5706" y="201683"/>
              <a:ext cx="467694" cy="52197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2</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508250" y="217805"/>
            <a:ext cx="10553700" cy="439420"/>
            <a:chOff x="2965397" y="217491"/>
            <a:chExt cx="10096500" cy="439541"/>
          </a:xfrm>
        </p:grpSpPr>
        <p:sp>
          <p:nvSpPr>
            <p:cNvPr id="4" name="圆角矩形 3"/>
            <p:cNvSpPr/>
            <p:nvPr/>
          </p:nvSpPr>
          <p:spPr>
            <a:xfrm>
              <a:off x="2965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圆角矩形 7"/>
            <p:cNvSpPr/>
            <p:nvPr/>
          </p:nvSpPr>
          <p:spPr>
            <a:xfrm flipV="1">
              <a:off x="2978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1" name="图片 80"/>
          <p:cNvPicPr>
            <a:picLocks noChangeAspect="1"/>
          </p:cNvPicPr>
          <p:nvPr/>
        </p:nvPicPr>
        <p:blipFill rotWithShape="1">
          <a:blip r:embed="rId1" cstate="screen"/>
          <a:srcRect/>
          <a:stretch>
            <a:fillRect/>
          </a:stretch>
        </p:blipFill>
        <p:spPr>
          <a:xfrm>
            <a:off x="10733656" y="176254"/>
            <a:ext cx="1264639" cy="444778"/>
          </a:xfrm>
          <a:prstGeom prst="rect">
            <a:avLst/>
          </a:prstGeom>
        </p:spPr>
      </p:pic>
      <p:sp>
        <p:nvSpPr>
          <p:cNvPr id="19" name="文本框 18"/>
          <p:cNvSpPr txBox="1"/>
          <p:nvPr/>
        </p:nvSpPr>
        <p:spPr>
          <a:xfrm>
            <a:off x="643890" y="732155"/>
            <a:ext cx="5452110" cy="521970"/>
          </a:xfrm>
          <a:prstGeom prst="rect">
            <a:avLst/>
          </a:prstGeom>
          <a:noFill/>
        </p:spPr>
        <p:txBody>
          <a:bodyPr wrap="square" rtlCol="0">
            <a:spAutoFit/>
          </a:bodyPr>
          <a:lstStyle/>
          <a:p>
            <a:r>
              <a:rPr lang="en-US" altLang="zh-CN" sz="2800" b="1">
                <a:latin typeface="等线" panose="02010600030101010101" charset="-122"/>
                <a:ea typeface="等线" panose="02010600030101010101" charset="-122"/>
                <a:cs typeface="等线" panose="02010600030101010101" charset="-122"/>
              </a:rPr>
              <a:t>2.4 </a:t>
            </a:r>
            <a:r>
              <a:rPr lang="zh-CN" sz="2800" b="1">
                <a:latin typeface="等线" panose="02010600030101010101" charset="-122"/>
                <a:ea typeface="等线" panose="02010600030101010101" charset="-122"/>
                <a:cs typeface="等线" panose="02010600030101010101" charset="-122"/>
              </a:rPr>
              <a:t>机器鼠强化学习方法设计</a:t>
            </a:r>
            <a:endParaRPr lang="zh-CN" sz="2800" b="1">
              <a:latin typeface="等线" panose="02010600030101010101" charset="-122"/>
              <a:ea typeface="等线" panose="02010600030101010101" charset="-122"/>
              <a:cs typeface="等线" panose="02010600030101010101" charset="-122"/>
            </a:endParaRPr>
          </a:p>
        </p:txBody>
      </p:sp>
      <p:sp>
        <p:nvSpPr>
          <p:cNvPr id="16" name="灯片编号占位符 15"/>
          <p:cNvSpPr>
            <a:spLocks noGrp="1"/>
          </p:cNvSpPr>
          <p:nvPr>
            <p:ph type="sldNum" sz="quarter" idx="12"/>
          </p:nvPr>
        </p:nvSpPr>
        <p:spPr/>
        <p:txBody>
          <a:bodyPr/>
          <a:p>
            <a:fld id="{01635508-54A0-4FB0-A4C5-6467DE85E924}" type="slidenum">
              <a:rPr lang="zh-CN" altLang="en-US" smtClean="0"/>
            </a:fld>
            <a:endParaRPr lang="zh-CN" altLang="en-US"/>
          </a:p>
        </p:txBody>
      </p:sp>
      <mc:AlternateContent xmlns:mc="http://schemas.openxmlformats.org/markup-compatibility/2006">
        <mc:Choice xmlns:a14="http://schemas.microsoft.com/office/drawing/2010/main" Requires="a14">
          <p:sp>
            <p:nvSpPr>
              <p:cNvPr id="9" name="文本框 8"/>
              <p:cNvSpPr txBox="1"/>
              <p:nvPr/>
            </p:nvSpPr>
            <p:spPr>
              <a:xfrm>
                <a:off x="474980" y="1259205"/>
                <a:ext cx="11523345" cy="5525135"/>
              </a:xfrm>
              <a:prstGeom prst="rect">
                <a:avLst/>
              </a:prstGeom>
              <a:noFill/>
            </p:spPr>
            <p:txBody>
              <a:bodyPr wrap="square" rtlCol="0">
                <a:noAutofit/>
              </a:bodyPr>
              <a:p>
                <a:r>
                  <a:rPr lang="zh-CN" altLang="en-US" sz="2400"/>
                  <a:t>强化学习中四大基本要素包括状态、动作、策略、奖励：</a:t>
                </a:r>
                <a:endParaRPr lang="zh-CN" altLang="en-US" sz="2400"/>
              </a:p>
              <a:p>
                <a:r>
                  <a:rPr lang="zh-CN" altLang="en-US" sz="2400"/>
                  <a:t>（</a:t>
                </a:r>
                <a:r>
                  <a:rPr lang="en-US" altLang="zh-CN" sz="2400"/>
                  <a:t>1</a:t>
                </a:r>
                <a:r>
                  <a:rPr lang="zh-CN" altLang="en-US" sz="2400"/>
                  <a:t>）状态空间：包括上一步的动作、奖励函数值、线速度、角速度、方向四元数、以及四条腿的压力传感器读数</a:t>
                </a:r>
                <a:endParaRPr lang="zh-CN" altLang="en-US" sz="2400"/>
              </a:p>
              <a:p>
                <a:endParaRPr lang="zh-CN" altLang="en-US" sz="2400"/>
              </a:p>
              <a:p>
                <a:endParaRPr lang="zh-CN" altLang="en-US" sz="2400"/>
              </a:p>
              <a:p>
                <a:r>
                  <a:rPr lang="zh-CN" altLang="en-US" sz="2400"/>
                  <a:t>（</a:t>
                </a:r>
                <a:r>
                  <a:rPr lang="en-US" altLang="zh-CN" sz="2400"/>
                  <a:t>2</a:t>
                </a:r>
                <a:r>
                  <a:rPr lang="zh-CN" altLang="en-US" sz="2400"/>
                  <a:t>）</a:t>
                </a:r>
                <a:r>
                  <a:rPr lang="zh-CN" altLang="en-US" sz="2400">
                    <a:sym typeface="+mn-ea"/>
                  </a:rPr>
                  <a:t>奖励函数</a:t>
                </a:r>
                <a:r>
                  <a:rPr lang="zh-CN" altLang="en-US" sz="2400"/>
                  <a:t>：</a:t>
                </a:r>
                <a14:m>
                  <m:oMath xmlns:m="http://schemas.openxmlformats.org/officeDocument/2006/math">
                    <m:r>
                      <a:rPr lang="en-US" altLang="zh-CN" sz="2400" i="1">
                        <a:latin typeface="Cambria Math" panose="02040503050406030204" charset="0"/>
                        <a:ea typeface="MS Mincho" charset="0"/>
                        <a:cs typeface="Cambria Math" panose="02040503050406030204" charset="0"/>
                      </a:rPr>
                      <m:t> </m:t>
                    </m:r>
                    <m:sSub>
                      <m:sSubPr>
                        <m:ctrlPr>
                          <a:rPr lang="en-US" altLang="zh-CN" sz="2400" i="1">
                            <a:latin typeface="Cambria Math" panose="02040503050406030204" charset="0"/>
                            <a:cs typeface="Cambria Math" panose="02040503050406030204" charset="0"/>
                          </a:rPr>
                        </m:ctrlPr>
                      </m:sSubPr>
                      <m:e>
                        <m:r>
                          <a:rPr lang="en-US" altLang="zh-CN" sz="2400" b="1" i="1">
                            <a:latin typeface="Cambria Math" panose="02040503050406030204" charset="0"/>
                            <a:cs typeface="Cambria Math" panose="02040503050406030204" charset="0"/>
                          </a:rPr>
                          <m:t>𝒖</m:t>
                        </m:r>
                      </m:e>
                      <m:sub>
                        <m:r>
                          <a:rPr lang="en-US" altLang="zh-CN" sz="2400" i="1">
                            <a:latin typeface="Cambria Math" panose="02040503050406030204" charset="0"/>
                            <a:cs typeface="Cambria Math" panose="02040503050406030204" charset="0"/>
                          </a:rPr>
                          <m:t>𝑑𝑖𝑟</m:t>
                        </m:r>
                      </m:sub>
                    </m:sSub>
                  </m:oMath>
                </a14:m>
                <a:r>
                  <a:rPr lang="zh-CN" altLang="en-US" sz="2400">
                    <a:latin typeface="Cambria Math" panose="02040503050406030204" charset="0"/>
                    <a:cs typeface="Cambria Math" panose="02040503050406030204" charset="0"/>
                  </a:rPr>
                  <a:t>代表前进方向，当前进方向速度过大时机器人极易摔倒，因此需要添加惩罚</a:t>
                </a:r>
                <a:endParaRPr lang="zh-CN" altLang="en-US" sz="2400"/>
              </a:p>
              <a:p>
                <a:endParaRPr lang="zh-CN" altLang="en-US" sz="2400"/>
              </a:p>
              <a:p>
                <a:endParaRPr lang="zh-CN" altLang="en-US" sz="2400"/>
              </a:p>
              <a:p>
                <a:endParaRPr lang="zh-CN" altLang="en-US" sz="2400"/>
              </a:p>
              <a:p>
                <a:r>
                  <a:rPr lang="zh-CN" altLang="en-US" sz="2400"/>
                  <a:t>（</a:t>
                </a:r>
                <a:r>
                  <a:rPr lang="en-US" altLang="zh-CN" sz="2400"/>
                  <a:t>3</a:t>
                </a:r>
                <a:r>
                  <a:rPr lang="zh-CN" altLang="en-US" sz="2400"/>
                  <a:t>）</a:t>
                </a:r>
                <a:r>
                  <a:rPr lang="zh-CN" altLang="en-US" sz="2400">
                    <a:sym typeface="+mn-ea"/>
                  </a:rPr>
                  <a:t>动作空间</a:t>
                </a:r>
                <a:r>
                  <a:rPr lang="zh-CN" altLang="en-US" sz="2400"/>
                  <a:t>：贝塞尔曲线相关参数</a:t>
                </a:r>
                <a:endParaRPr lang="zh-CN" altLang="en-US" sz="2400"/>
              </a:p>
              <a:p>
                <a:endParaRPr lang="zh-CN" altLang="en-US" sz="2400"/>
              </a:p>
              <a:p>
                <a:r>
                  <a:rPr lang="zh-CN" altLang="en-US" sz="2400"/>
                  <a:t>（</a:t>
                </a:r>
                <a:r>
                  <a:rPr lang="en-US" altLang="zh-CN" sz="2400"/>
                  <a:t>4</a:t>
                </a:r>
                <a:r>
                  <a:rPr lang="zh-CN" altLang="en-US" sz="2400"/>
                  <a:t>）策略函数：</a:t>
                </a:r>
                <a:r>
                  <a:rPr lang="zh-CN" altLang="en-US" sz="2400">
                    <a:solidFill>
                      <a:srgbClr val="FF0000"/>
                    </a:solidFill>
                  </a:rPr>
                  <a:t>一层线性层</a:t>
                </a:r>
                <a:r>
                  <a:rPr lang="en-US" altLang="zh-CN" sz="2400">
                    <a:solidFill>
                      <a:srgbClr val="FF0000"/>
                    </a:solidFill>
                  </a:rPr>
                  <a:t>+</a:t>
                </a:r>
                <a:r>
                  <a:rPr lang="zh-CN" altLang="en-US" sz="2400">
                    <a:solidFill>
                      <a:srgbClr val="FF0000"/>
                    </a:solidFill>
                  </a:rPr>
                  <a:t>激活函数，参数量不足</a:t>
                </a:r>
                <a:r>
                  <a:rPr lang="en-US" altLang="zh-CN" sz="2400">
                    <a:solidFill>
                      <a:srgbClr val="FF0000"/>
                    </a:solidFill>
                  </a:rPr>
                  <a:t>1k</a:t>
                </a:r>
                <a:endParaRPr lang="en-US" altLang="zh-CN" sz="2400">
                  <a:solidFill>
                    <a:srgbClr val="FF0000"/>
                  </a:solidFill>
                </a:endParaRPr>
              </a:p>
            </p:txBody>
          </p:sp>
        </mc:Choice>
        <mc:Fallback>
          <p:sp>
            <p:nvSpPr>
              <p:cNvPr id="9" name="文本框 8"/>
              <p:cNvSpPr txBox="1">
                <a:spLocks noRot="1" noChangeAspect="1" noMove="1" noResize="1" noEditPoints="1" noAdjustHandles="1" noChangeArrowheads="1" noChangeShapeType="1" noTextEdit="1"/>
              </p:cNvSpPr>
              <p:nvPr/>
            </p:nvSpPr>
            <p:spPr>
              <a:xfrm>
                <a:off x="474980" y="1259205"/>
                <a:ext cx="11523345" cy="5525135"/>
              </a:xfrm>
              <a:prstGeom prst="rect">
                <a:avLst/>
              </a:prstGeom>
              <a:blipFill rotWithShape="1">
                <a:blip r:embed="rId2"/>
                <a:stretch>
                  <a:fillRect/>
                </a:stretch>
              </a:blipFill>
            </p:spPr>
            <p:txBody>
              <a:bodyPr/>
              <a:lstStyle/>
              <a:p>
                <a:r>
                  <a:rPr lang="zh-CN" altLang="en-US">
                    <a:noFill/>
                  </a:rPr>
                  <a:t> </a:t>
                </a:r>
              </a:p>
            </p:txBody>
          </p:sp>
        </mc:Fallback>
      </mc:AlternateContent>
      <p:graphicFrame>
        <p:nvGraphicFramePr>
          <p:cNvPr id="10" name="对象 -2147482615"/>
          <p:cNvGraphicFramePr/>
          <p:nvPr/>
        </p:nvGraphicFramePr>
        <p:xfrm>
          <a:off x="701040" y="2377440"/>
          <a:ext cx="7365365" cy="658495"/>
        </p:xfrm>
        <a:graphic>
          <a:graphicData uri="http://schemas.openxmlformats.org/presentationml/2006/ole">
            <mc:AlternateContent xmlns:mc="http://schemas.openxmlformats.org/markup-compatibility/2006">
              <mc:Choice xmlns:v="urn:schemas-microsoft-com:vml" Requires="v">
                <p:oleObj spid="_x0000_s3076" name="" r:id="rId3" imgW="3225800" imgH="254000" progId="Equation.DSMT4">
                  <p:embed/>
                </p:oleObj>
              </mc:Choice>
              <mc:Fallback>
                <p:oleObj name="" r:id="rId3" imgW="3225800" imgH="254000" progId="Equation.DSMT4">
                  <p:embed/>
                  <p:pic>
                    <p:nvPicPr>
                      <p:cNvPr id="0" name="图片 3075"/>
                      <p:cNvPicPr/>
                      <p:nvPr/>
                    </p:nvPicPr>
                    <p:blipFill>
                      <a:blip r:embed="rId4"/>
                      <a:stretch>
                        <a:fillRect/>
                      </a:stretch>
                    </p:blipFill>
                    <p:spPr>
                      <a:xfrm>
                        <a:off x="701040" y="2377440"/>
                        <a:ext cx="7365365" cy="658495"/>
                      </a:xfrm>
                      <a:prstGeom prst="rect">
                        <a:avLst/>
                      </a:prstGeom>
                      <a:noFill/>
                      <a:ln w="38100">
                        <a:noFill/>
                        <a:miter/>
                      </a:ln>
                    </p:spPr>
                  </p:pic>
                </p:oleObj>
              </mc:Fallback>
            </mc:AlternateContent>
          </a:graphicData>
        </a:graphic>
      </p:graphicFrame>
      <p:graphicFrame>
        <p:nvGraphicFramePr>
          <p:cNvPr id="11" name="对象 -2147482614"/>
          <p:cNvGraphicFramePr/>
          <p:nvPr/>
        </p:nvGraphicFramePr>
        <p:xfrm>
          <a:off x="642620" y="3878580"/>
          <a:ext cx="4311015" cy="1010285"/>
        </p:xfrm>
        <a:graphic>
          <a:graphicData uri="http://schemas.openxmlformats.org/presentationml/2006/ole">
            <mc:AlternateContent xmlns:mc="http://schemas.openxmlformats.org/markup-compatibility/2006">
              <mc:Choice xmlns:v="urn:schemas-microsoft-com:vml" Requires="v">
                <p:oleObj spid="_x0000_s12" name="" r:id="rId5" imgW="2005965" imgH="482600" progId="Equation.DSMT4">
                  <p:embed/>
                </p:oleObj>
              </mc:Choice>
              <mc:Fallback>
                <p:oleObj name="" r:id="rId5" imgW="2005965" imgH="482600" progId="Equation.DSMT4">
                  <p:embed/>
                  <p:pic>
                    <p:nvPicPr>
                      <p:cNvPr id="0" name="图片 11"/>
                      <p:cNvPicPr/>
                      <p:nvPr/>
                    </p:nvPicPr>
                    <p:blipFill>
                      <a:blip r:embed="rId6"/>
                      <a:stretch>
                        <a:fillRect/>
                      </a:stretch>
                    </p:blipFill>
                    <p:spPr>
                      <a:xfrm>
                        <a:off x="642620" y="3878580"/>
                        <a:ext cx="4311015" cy="1010285"/>
                      </a:xfrm>
                      <a:prstGeom prst="rect">
                        <a:avLst/>
                      </a:prstGeom>
                      <a:noFill/>
                      <a:ln w="38100">
                        <a:noFill/>
                        <a:miter/>
                      </a:ln>
                    </p:spPr>
                  </p:pic>
                </p:oleObj>
              </mc:Fallback>
            </mc:AlternateContent>
          </a:graphicData>
        </a:graphic>
      </p:graphicFrame>
      <p:graphicFrame>
        <p:nvGraphicFramePr>
          <p:cNvPr id="13" name="对象 -2147482613"/>
          <p:cNvGraphicFramePr/>
          <p:nvPr/>
        </p:nvGraphicFramePr>
        <p:xfrm>
          <a:off x="701040" y="6145530"/>
          <a:ext cx="4343400" cy="575945"/>
        </p:xfrm>
        <a:graphic>
          <a:graphicData uri="http://schemas.openxmlformats.org/presentationml/2006/ole">
            <mc:AlternateContent xmlns:mc="http://schemas.openxmlformats.org/markup-compatibility/2006">
              <mc:Choice xmlns:v="urn:schemas-microsoft-com:vml" Requires="v">
                <p:oleObj spid="_x0000_s14" name="" r:id="rId7" imgW="1663700" imgH="241300" progId="Equation.DSMT4">
                  <p:embed/>
                </p:oleObj>
              </mc:Choice>
              <mc:Fallback>
                <p:oleObj name="" r:id="rId7" imgW="1663700" imgH="241300" progId="Equation.DSMT4">
                  <p:embed/>
                  <p:pic>
                    <p:nvPicPr>
                      <p:cNvPr id="0" name="图片 13"/>
                      <p:cNvPicPr/>
                      <p:nvPr/>
                    </p:nvPicPr>
                    <p:blipFill>
                      <a:blip r:embed="rId8"/>
                      <a:stretch>
                        <a:fillRect/>
                      </a:stretch>
                    </p:blipFill>
                    <p:spPr>
                      <a:xfrm>
                        <a:off x="701040" y="6145530"/>
                        <a:ext cx="4343400" cy="575945"/>
                      </a:xfrm>
                      <a:prstGeom prst="rect">
                        <a:avLst/>
                      </a:prstGeom>
                      <a:noFill/>
                      <a:ln w="38100">
                        <a:noFill/>
                        <a:miter/>
                      </a:ln>
                    </p:spPr>
                  </p:pic>
                </p:oleObj>
              </mc:Fallback>
            </mc:AlternateContent>
          </a:graphicData>
        </a:graphic>
      </p:graphicFrame>
      <p:sp>
        <p:nvSpPr>
          <p:cNvPr id="22" name="文本框 21"/>
          <p:cNvSpPr txBox="1"/>
          <p:nvPr/>
        </p:nvSpPr>
        <p:spPr>
          <a:xfrm>
            <a:off x="701167" y="144940"/>
            <a:ext cx="1807210" cy="582295"/>
          </a:xfrm>
          <a:prstGeom prst="rect">
            <a:avLst/>
          </a:prstGeom>
          <a:noFill/>
        </p:spPr>
        <p:txBody>
          <a:bodyPr wrap="none" lIns="91436" tIns="45718" rIns="91436" bIns="45718" rtlCol="0">
            <a:spAutoFit/>
          </a:bodyPr>
          <a:p>
            <a:pPr algn="l"/>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方法设计</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00" y="201683"/>
            <a:ext cx="898070" cy="521970"/>
            <a:chOff x="-254000" y="201683"/>
            <a:chExt cx="898070" cy="521970"/>
          </a:xfrm>
        </p:grpSpPr>
        <p:sp>
          <p:nvSpPr>
            <p:cNvPr id="5" name="圆角矩形 4"/>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5706" y="201683"/>
              <a:ext cx="467694" cy="52197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2</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508250" y="217805"/>
            <a:ext cx="10553700" cy="439420"/>
            <a:chOff x="2965397" y="217491"/>
            <a:chExt cx="10096500" cy="439541"/>
          </a:xfrm>
        </p:grpSpPr>
        <p:sp>
          <p:nvSpPr>
            <p:cNvPr id="4" name="圆角矩形 3"/>
            <p:cNvSpPr/>
            <p:nvPr/>
          </p:nvSpPr>
          <p:spPr>
            <a:xfrm>
              <a:off x="2965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圆角矩形 7"/>
            <p:cNvSpPr/>
            <p:nvPr/>
          </p:nvSpPr>
          <p:spPr>
            <a:xfrm flipV="1">
              <a:off x="2978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1" name="图片 80"/>
          <p:cNvPicPr>
            <a:picLocks noChangeAspect="1"/>
          </p:cNvPicPr>
          <p:nvPr/>
        </p:nvPicPr>
        <p:blipFill rotWithShape="1">
          <a:blip r:embed="rId1" cstate="screen"/>
          <a:srcRect/>
          <a:stretch>
            <a:fillRect/>
          </a:stretch>
        </p:blipFill>
        <p:spPr>
          <a:xfrm>
            <a:off x="10733656" y="176254"/>
            <a:ext cx="1264639" cy="444778"/>
          </a:xfrm>
          <a:prstGeom prst="rect">
            <a:avLst/>
          </a:prstGeom>
        </p:spPr>
      </p:pic>
      <p:sp>
        <p:nvSpPr>
          <p:cNvPr id="16" name="灯片编号占位符 15"/>
          <p:cNvSpPr>
            <a:spLocks noGrp="1"/>
          </p:cNvSpPr>
          <p:nvPr>
            <p:ph type="sldNum" sz="quarter" idx="12"/>
          </p:nvPr>
        </p:nvSpPr>
        <p:spPr/>
        <p:txBody>
          <a:bodyPr/>
          <a:p>
            <a:fld id="{01635508-54A0-4FB0-A4C5-6467DE85E924}" type="slidenum">
              <a:rPr lang="zh-CN" altLang="en-US" smtClean="0"/>
            </a:fld>
            <a:endParaRPr lang="zh-CN" altLang="en-US"/>
          </a:p>
        </p:txBody>
      </p:sp>
      <p:pic>
        <p:nvPicPr>
          <p:cNvPr id="10" name="图片 9"/>
          <p:cNvPicPr>
            <a:picLocks noChangeAspect="1"/>
          </p:cNvPicPr>
          <p:nvPr/>
        </p:nvPicPr>
        <p:blipFill>
          <a:blip r:embed="rId2"/>
          <a:stretch>
            <a:fillRect/>
          </a:stretch>
        </p:blipFill>
        <p:spPr>
          <a:xfrm>
            <a:off x="643890" y="2764155"/>
            <a:ext cx="5289550" cy="1885950"/>
          </a:xfrm>
          <a:prstGeom prst="rect">
            <a:avLst/>
          </a:prstGeom>
        </p:spPr>
      </p:pic>
      <p:pic>
        <p:nvPicPr>
          <p:cNvPr id="14" name="图片 13"/>
          <p:cNvPicPr>
            <a:picLocks noChangeAspect="1"/>
          </p:cNvPicPr>
          <p:nvPr/>
        </p:nvPicPr>
        <p:blipFill>
          <a:blip r:embed="rId3"/>
          <a:stretch>
            <a:fillRect/>
          </a:stretch>
        </p:blipFill>
        <p:spPr>
          <a:xfrm>
            <a:off x="7088505" y="2739390"/>
            <a:ext cx="4909820" cy="1892300"/>
          </a:xfrm>
          <a:prstGeom prst="rect">
            <a:avLst/>
          </a:prstGeom>
        </p:spPr>
      </p:pic>
      <p:sp>
        <p:nvSpPr>
          <p:cNvPr id="18" name="文本框 17"/>
          <p:cNvSpPr txBox="1"/>
          <p:nvPr/>
        </p:nvSpPr>
        <p:spPr>
          <a:xfrm>
            <a:off x="533400" y="1217295"/>
            <a:ext cx="5666740" cy="1530985"/>
          </a:xfrm>
          <a:prstGeom prst="rect">
            <a:avLst/>
          </a:prstGeom>
          <a:noFill/>
        </p:spPr>
        <p:txBody>
          <a:bodyPr wrap="square" rtlCol="0">
            <a:noAutofit/>
          </a:bodyPr>
          <a:p>
            <a:r>
              <a:rPr lang="en-US" altLang="zh-CN" sz="2400"/>
              <a:t>ARS-Bezier(simple)</a:t>
            </a:r>
            <a:r>
              <a:rPr lang="zh-CN" altLang="en-US" sz="2400"/>
              <a:t>：</a:t>
            </a:r>
            <a:endParaRPr lang="zh-CN" altLang="en-US" sz="2400"/>
          </a:p>
          <a:p>
            <a:r>
              <a:rPr lang="zh-CN" altLang="en-US" sz="2400"/>
              <a:t>动作空间仅有两个维度</a:t>
            </a:r>
            <a:r>
              <a:rPr lang="en-US" altLang="zh-CN" sz="2400"/>
              <a:t>a=(τ,ψ)</a:t>
            </a:r>
            <a:endParaRPr lang="en-US" altLang="zh-CN" sz="2400"/>
          </a:p>
          <a:p>
            <a:r>
              <a:rPr lang="zh-CN" altLang="en-US" sz="2400"/>
              <a:t>与</a:t>
            </a:r>
            <a:r>
              <a:rPr lang="en-US" altLang="zh-CN" sz="2400"/>
              <a:t>Rahme</a:t>
            </a:r>
            <a:r>
              <a:rPr lang="zh-CN" altLang="en-US" sz="2400"/>
              <a:t>等人</a:t>
            </a:r>
            <a:r>
              <a:rPr lang="en-US" altLang="zh-CN" sz="2400" baseline="30000"/>
              <a:t>[4]</a:t>
            </a:r>
            <a:r>
              <a:rPr lang="zh-CN" altLang="en-US" sz="2400"/>
              <a:t>提出的方法相似</a:t>
            </a:r>
            <a:endParaRPr lang="zh-CN" altLang="en-US" sz="2400"/>
          </a:p>
          <a:p>
            <a:r>
              <a:rPr lang="zh-CN" altLang="en-US" sz="2400"/>
              <a:t>以</a:t>
            </a:r>
            <a:r>
              <a:rPr lang="en-US" altLang="zh-CN" sz="2400"/>
              <a:t>Hyun</a:t>
            </a:r>
            <a:r>
              <a:rPr lang="zh-CN" altLang="en-US" sz="2400"/>
              <a:t>等人</a:t>
            </a:r>
            <a:r>
              <a:rPr lang="en-US" altLang="zh-CN" sz="2400" baseline="30000">
                <a:sym typeface="+mn-ea"/>
              </a:rPr>
              <a:t>[3]</a:t>
            </a:r>
            <a:r>
              <a:rPr lang="zh-CN" altLang="en-US" sz="2400"/>
              <a:t>设计的贝塞尔轨迹为基础</a:t>
            </a:r>
            <a:endParaRPr lang="zh-CN" altLang="en-US" sz="2400"/>
          </a:p>
        </p:txBody>
      </p:sp>
      <p:sp>
        <p:nvSpPr>
          <p:cNvPr id="20" name="文本框 19"/>
          <p:cNvSpPr txBox="1"/>
          <p:nvPr/>
        </p:nvSpPr>
        <p:spPr>
          <a:xfrm>
            <a:off x="7088505" y="1223645"/>
            <a:ext cx="4760595" cy="1388745"/>
          </a:xfrm>
          <a:prstGeom prst="rect">
            <a:avLst/>
          </a:prstGeom>
          <a:noFill/>
        </p:spPr>
        <p:txBody>
          <a:bodyPr wrap="square" rtlCol="0">
            <a:noAutofit/>
          </a:bodyPr>
          <a:p>
            <a:r>
              <a:rPr lang="en-US" altLang="zh-CN" sz="2400"/>
              <a:t>ARS-Bezier</a:t>
            </a:r>
            <a:r>
              <a:rPr lang="zh-CN" altLang="en-US" sz="2400"/>
              <a:t>：</a:t>
            </a:r>
            <a:endParaRPr lang="zh-CN" altLang="en-US" sz="2400"/>
          </a:p>
          <a:p>
            <a:r>
              <a:rPr lang="zh-CN" altLang="en-US" sz="2400"/>
              <a:t>动作空间包含</a:t>
            </a:r>
            <a:r>
              <a:rPr lang="en-US" altLang="zh-CN" sz="2400"/>
              <a:t>12</a:t>
            </a:r>
            <a:r>
              <a:rPr lang="zh-CN" altLang="en-US" sz="2400"/>
              <a:t>个维度</a:t>
            </a:r>
            <a:endParaRPr lang="zh-CN" altLang="en-US" sz="2400"/>
          </a:p>
          <a:p>
            <a:r>
              <a:rPr lang="zh-CN" altLang="en-US" sz="2400"/>
              <a:t>减少了控制点间不必要的关系限制</a:t>
            </a:r>
            <a:endParaRPr lang="zh-CN" altLang="en-US" sz="2400"/>
          </a:p>
          <a:p>
            <a:endParaRPr lang="zh-CN" altLang="en-US" sz="2400"/>
          </a:p>
        </p:txBody>
      </p:sp>
      <p:graphicFrame>
        <p:nvGraphicFramePr>
          <p:cNvPr id="9" name="对象 -2147482617"/>
          <p:cNvGraphicFramePr>
            <a:graphicFrameLocks noChangeAspect="1"/>
          </p:cNvGraphicFramePr>
          <p:nvPr/>
        </p:nvGraphicFramePr>
        <p:xfrm>
          <a:off x="1581785" y="4758690"/>
          <a:ext cx="3011170" cy="611505"/>
        </p:xfrm>
        <a:graphic>
          <a:graphicData uri="http://schemas.openxmlformats.org/presentationml/2006/ole">
            <mc:AlternateContent xmlns:mc="http://schemas.openxmlformats.org/markup-compatibility/2006">
              <mc:Choice xmlns:v="urn:schemas-microsoft-com:vml" Requires="v">
                <p:oleObj spid="_x0000_s13" name="" r:id="rId4" imgW="1016000" imgH="203200" progId="Equation.DSMT4">
                  <p:embed/>
                </p:oleObj>
              </mc:Choice>
              <mc:Fallback>
                <p:oleObj name="" r:id="rId4" imgW="1016000" imgH="203200" progId="Equation.DSMT4">
                  <p:embed/>
                  <p:pic>
                    <p:nvPicPr>
                      <p:cNvPr id="0" name="图片 12"/>
                      <p:cNvPicPr/>
                      <p:nvPr/>
                    </p:nvPicPr>
                    <p:blipFill>
                      <a:blip r:embed="rId5"/>
                      <a:stretch>
                        <a:fillRect/>
                      </a:stretch>
                    </p:blipFill>
                    <p:spPr>
                      <a:xfrm>
                        <a:off x="1581785" y="4758690"/>
                        <a:ext cx="3011170" cy="611505"/>
                      </a:xfrm>
                      <a:prstGeom prst="rect">
                        <a:avLst/>
                      </a:prstGeom>
                      <a:noFill/>
                      <a:ln w="38100">
                        <a:noFill/>
                        <a:miter/>
                      </a:ln>
                    </p:spPr>
                  </p:pic>
                </p:oleObj>
              </mc:Fallback>
            </mc:AlternateContent>
          </a:graphicData>
        </a:graphic>
      </p:graphicFrame>
      <p:graphicFrame>
        <p:nvGraphicFramePr>
          <p:cNvPr id="12" name="对象 -2147482616"/>
          <p:cNvGraphicFramePr>
            <a:graphicFrameLocks noChangeAspect="1"/>
          </p:cNvGraphicFramePr>
          <p:nvPr/>
        </p:nvGraphicFramePr>
        <p:xfrm>
          <a:off x="1581785" y="5292090"/>
          <a:ext cx="3587750" cy="1055370"/>
        </p:xfrm>
        <a:graphic>
          <a:graphicData uri="http://schemas.openxmlformats.org/presentationml/2006/ole">
            <mc:AlternateContent xmlns:mc="http://schemas.openxmlformats.org/markup-compatibility/2006">
              <mc:Choice xmlns:v="urn:schemas-microsoft-com:vml" Requires="v">
                <p:oleObj spid="_x0000_s15" name="" r:id="rId6" imgW="1346200" imgH="393700" progId="Equation.DSMT4">
                  <p:embed/>
                </p:oleObj>
              </mc:Choice>
              <mc:Fallback>
                <p:oleObj name="" r:id="rId6" imgW="1346200" imgH="393700" progId="Equation.DSMT4">
                  <p:embed/>
                  <p:pic>
                    <p:nvPicPr>
                      <p:cNvPr id="0" name="图片 13"/>
                      <p:cNvPicPr/>
                      <p:nvPr/>
                    </p:nvPicPr>
                    <p:blipFill>
                      <a:blip r:embed="rId7"/>
                      <a:stretch>
                        <a:fillRect/>
                      </a:stretch>
                    </p:blipFill>
                    <p:spPr>
                      <a:xfrm>
                        <a:off x="1581785" y="5292090"/>
                        <a:ext cx="3587750" cy="1055370"/>
                      </a:xfrm>
                      <a:prstGeom prst="rect">
                        <a:avLst/>
                      </a:prstGeom>
                      <a:noFill/>
                      <a:ln w="38100">
                        <a:noFill/>
                        <a:miter/>
                      </a:ln>
                    </p:spPr>
                  </p:pic>
                </p:oleObj>
              </mc:Fallback>
            </mc:AlternateContent>
          </a:graphicData>
        </a:graphic>
      </p:graphicFrame>
      <p:graphicFrame>
        <p:nvGraphicFramePr>
          <p:cNvPr id="21" name="对象 -2147482617"/>
          <p:cNvGraphicFramePr>
            <a:graphicFrameLocks noChangeAspect="1"/>
          </p:cNvGraphicFramePr>
          <p:nvPr/>
        </p:nvGraphicFramePr>
        <p:xfrm>
          <a:off x="7419340" y="4758690"/>
          <a:ext cx="3251200" cy="533400"/>
        </p:xfrm>
        <a:graphic>
          <a:graphicData uri="http://schemas.openxmlformats.org/presentationml/2006/ole">
            <mc:AlternateContent xmlns:mc="http://schemas.openxmlformats.org/markup-compatibility/2006">
              <mc:Choice xmlns:v="urn:schemas-microsoft-com:vml" Requires="v">
                <p:oleObj spid="_x0000_s22" name="" r:id="rId8" imgW="1257300" imgH="203200" progId="Equation.DSMT4">
                  <p:embed/>
                </p:oleObj>
              </mc:Choice>
              <mc:Fallback>
                <p:oleObj name="" r:id="rId8" imgW="1257300" imgH="203200" progId="Equation.DSMT4">
                  <p:embed/>
                  <p:pic>
                    <p:nvPicPr>
                      <p:cNvPr id="0" name="图片 12"/>
                      <p:cNvPicPr/>
                      <p:nvPr/>
                    </p:nvPicPr>
                    <p:blipFill>
                      <a:blip r:embed="rId9"/>
                      <a:stretch>
                        <a:fillRect/>
                      </a:stretch>
                    </p:blipFill>
                    <p:spPr>
                      <a:xfrm>
                        <a:off x="7419340" y="4758690"/>
                        <a:ext cx="3251200" cy="533400"/>
                      </a:xfrm>
                      <a:prstGeom prst="rect">
                        <a:avLst/>
                      </a:prstGeom>
                      <a:noFill/>
                      <a:ln w="38100">
                        <a:noFill/>
                        <a:miter/>
                      </a:ln>
                    </p:spPr>
                  </p:pic>
                </p:oleObj>
              </mc:Fallback>
            </mc:AlternateContent>
          </a:graphicData>
        </a:graphic>
      </p:graphicFrame>
      <p:graphicFrame>
        <p:nvGraphicFramePr>
          <p:cNvPr id="23" name="对象 -2147482616"/>
          <p:cNvGraphicFramePr>
            <a:graphicFrameLocks noChangeAspect="1"/>
          </p:cNvGraphicFramePr>
          <p:nvPr/>
        </p:nvGraphicFramePr>
        <p:xfrm>
          <a:off x="7419975" y="5241290"/>
          <a:ext cx="3933825" cy="1005205"/>
        </p:xfrm>
        <a:graphic>
          <a:graphicData uri="http://schemas.openxmlformats.org/presentationml/2006/ole">
            <mc:AlternateContent xmlns:mc="http://schemas.openxmlformats.org/markup-compatibility/2006">
              <mc:Choice xmlns:v="urn:schemas-microsoft-com:vml" Requires="v">
                <p:oleObj spid="_x0000_s24" name="" r:id="rId10" imgW="1548765" imgH="393700" progId="Equation.DSMT4">
                  <p:embed/>
                </p:oleObj>
              </mc:Choice>
              <mc:Fallback>
                <p:oleObj name="" r:id="rId10" imgW="1548765" imgH="393700" progId="Equation.DSMT4">
                  <p:embed/>
                  <p:pic>
                    <p:nvPicPr>
                      <p:cNvPr id="0" name="图片 13"/>
                      <p:cNvPicPr/>
                      <p:nvPr/>
                    </p:nvPicPr>
                    <p:blipFill>
                      <a:blip r:embed="rId11"/>
                      <a:stretch>
                        <a:fillRect/>
                      </a:stretch>
                    </p:blipFill>
                    <p:spPr>
                      <a:xfrm>
                        <a:off x="7419975" y="5241290"/>
                        <a:ext cx="3933825" cy="1005205"/>
                      </a:xfrm>
                      <a:prstGeom prst="rect">
                        <a:avLst/>
                      </a:prstGeom>
                      <a:noFill/>
                      <a:ln w="38100">
                        <a:noFill/>
                        <a:miter/>
                      </a:ln>
                    </p:spPr>
                  </p:pic>
                </p:oleObj>
              </mc:Fallback>
            </mc:AlternateContent>
          </a:graphicData>
        </a:graphic>
      </p:graphicFrame>
      <p:sp>
        <p:nvSpPr>
          <p:cNvPr id="25" name="右箭头 24"/>
          <p:cNvSpPr/>
          <p:nvPr/>
        </p:nvSpPr>
        <p:spPr>
          <a:xfrm>
            <a:off x="5352415" y="1720850"/>
            <a:ext cx="1748155" cy="68072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a:t>进一步扩展</a:t>
            </a:r>
            <a:endParaRPr lang="zh-CN" altLang="en-US" sz="2000" b="1"/>
          </a:p>
        </p:txBody>
      </p:sp>
      <p:sp>
        <p:nvSpPr>
          <p:cNvPr id="11" name="文本框 10"/>
          <p:cNvSpPr txBox="1"/>
          <p:nvPr/>
        </p:nvSpPr>
        <p:spPr>
          <a:xfrm>
            <a:off x="1974850" y="6278880"/>
            <a:ext cx="2618105" cy="368300"/>
          </a:xfrm>
          <a:prstGeom prst="rect">
            <a:avLst/>
          </a:prstGeom>
          <a:noFill/>
        </p:spPr>
        <p:txBody>
          <a:bodyPr wrap="square" rtlCol="0">
            <a:spAutoFit/>
          </a:bodyPr>
          <a:p>
            <a:r>
              <a:rPr lang="zh-CN" altLang="en-US">
                <a:sym typeface="+mn-ea"/>
              </a:rPr>
              <a:t>（</a:t>
            </a:r>
            <a:r>
              <a:rPr lang="en-US" altLang="zh-CN">
                <a:sym typeface="+mn-ea"/>
              </a:rPr>
              <a:t>δ</a:t>
            </a:r>
            <a:r>
              <a:rPr lang="zh-CN" altLang="en-US">
                <a:sym typeface="+mn-ea"/>
              </a:rPr>
              <a:t>为人为给定参数）</a:t>
            </a:r>
            <a:endParaRPr lang="zh-CN" altLang="en-US"/>
          </a:p>
        </p:txBody>
      </p:sp>
      <p:sp>
        <p:nvSpPr>
          <p:cNvPr id="26" name="文本框 25"/>
          <p:cNvSpPr txBox="1"/>
          <p:nvPr/>
        </p:nvSpPr>
        <p:spPr>
          <a:xfrm>
            <a:off x="701167" y="144940"/>
            <a:ext cx="1807210" cy="582295"/>
          </a:xfrm>
          <a:prstGeom prst="rect">
            <a:avLst/>
          </a:prstGeom>
          <a:noFill/>
        </p:spPr>
        <p:txBody>
          <a:bodyPr wrap="none" lIns="91436" tIns="45718" rIns="91436" bIns="45718" rtlCol="0">
            <a:spAutoFit/>
          </a:bodyPr>
          <a:lstStyle/>
          <a:p>
            <a:pPr algn="l"/>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方法设计</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43890" y="732155"/>
            <a:ext cx="5452110" cy="521970"/>
          </a:xfrm>
          <a:prstGeom prst="rect">
            <a:avLst/>
          </a:prstGeom>
          <a:noFill/>
        </p:spPr>
        <p:txBody>
          <a:bodyPr wrap="square" rtlCol="0">
            <a:spAutoFit/>
          </a:bodyPr>
          <a:p>
            <a:r>
              <a:rPr lang="en-US" altLang="zh-CN" sz="2800" b="1">
                <a:latin typeface="等线" panose="02010600030101010101" charset="-122"/>
                <a:ea typeface="等线" panose="02010600030101010101" charset="-122"/>
                <a:cs typeface="等线" panose="02010600030101010101" charset="-122"/>
              </a:rPr>
              <a:t>2.4 </a:t>
            </a:r>
            <a:r>
              <a:rPr lang="zh-CN" sz="2800" b="1">
                <a:latin typeface="等线" panose="02010600030101010101" charset="-122"/>
                <a:ea typeface="等线" panose="02010600030101010101" charset="-122"/>
                <a:cs typeface="等线" panose="02010600030101010101" charset="-122"/>
              </a:rPr>
              <a:t>机器鼠强化学习方法设计</a:t>
            </a:r>
            <a:endParaRPr lang="zh-CN" sz="2800" b="1">
              <a:latin typeface="等线" panose="02010600030101010101" charset="-122"/>
              <a:ea typeface="等线" panose="02010600030101010101" charset="-122"/>
              <a:cs typeface="等线" panose="02010600030101010101"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6321176" y="2686649"/>
            <a:ext cx="5870824" cy="1542449"/>
          </a:xfrm>
          <a:prstGeom prst="rect">
            <a:avLst/>
          </a:prstGeom>
        </p:spPr>
      </p:pic>
      <p:sp>
        <p:nvSpPr>
          <p:cNvPr id="17" name="矩形 16"/>
          <p:cNvSpPr/>
          <p:nvPr/>
        </p:nvSpPr>
        <p:spPr>
          <a:xfrm>
            <a:off x="2857500" y="2686049"/>
            <a:ext cx="9334500" cy="1543049"/>
          </a:xfrm>
          <a:prstGeom prst="rect">
            <a:avLst/>
          </a:prstGeom>
          <a:gradFill flip="none" rotWithShape="1">
            <a:gsLst>
              <a:gs pos="35000">
                <a:srgbClr val="014924"/>
              </a:gs>
              <a:gs pos="0">
                <a:srgbClr val="014924"/>
              </a:gs>
              <a:gs pos="59000">
                <a:srgbClr val="014924">
                  <a:alpha val="95000"/>
                </a:srgbClr>
              </a:gs>
              <a:gs pos="77000">
                <a:srgbClr val="014924">
                  <a:alpha val="70000"/>
                </a:srgbClr>
              </a:gs>
              <a:gs pos="100000">
                <a:srgbClr val="014924">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123950" y="2686050"/>
            <a:ext cx="1543050" cy="1543050"/>
            <a:chOff x="1123950" y="2686050"/>
            <a:chExt cx="1543050" cy="1543050"/>
          </a:xfrm>
          <a:solidFill>
            <a:srgbClr val="014924"/>
          </a:solidFill>
        </p:grpSpPr>
        <p:sp>
          <p:nvSpPr>
            <p:cNvPr id="7" name="矩形 6"/>
            <p:cNvSpPr/>
            <p:nvPr/>
          </p:nvSpPr>
          <p:spPr>
            <a:xfrm>
              <a:off x="1123950" y="2686050"/>
              <a:ext cx="1543050" cy="1543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407285" y="2903577"/>
              <a:ext cx="976380" cy="1106805"/>
            </a:xfrm>
            <a:prstGeom prst="rect">
              <a:avLst/>
            </a:prstGeom>
            <a:grpFill/>
          </p:spPr>
          <p:txBody>
            <a:bodyPr wrap="square" rtlCol="0">
              <a:spAutoFit/>
            </a:bodyPr>
            <a:lstStyle/>
            <a:p>
              <a:pPr algn="ctr"/>
              <a:r>
                <a:rPr lang="en-US" altLang="zh-CN" sz="6600" b="1" dirty="0">
                  <a:solidFill>
                    <a:schemeClr val="bg1"/>
                  </a:solidFill>
                  <a:latin typeface="微软雅黑" panose="020B0503020204020204" pitchFamily="34" charset="-122"/>
                  <a:ea typeface="微软雅黑" panose="020B0503020204020204" pitchFamily="34" charset="-122"/>
                </a:rPr>
                <a:t>3</a:t>
              </a:r>
              <a:endParaRPr lang="en-US" altLang="zh-CN" sz="6600" b="1" dirty="0">
                <a:solidFill>
                  <a:schemeClr val="bg1"/>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2950335" y="2781038"/>
            <a:ext cx="4372610" cy="1105535"/>
          </a:xfrm>
          <a:prstGeom prst="rect">
            <a:avLst/>
          </a:prstGeom>
          <a:noFill/>
        </p:spPr>
        <p:txBody>
          <a:bodyPr wrap="none" lIns="91436" tIns="45718" rIns="91436" bIns="45718" rtlCol="0">
            <a:spAutoFit/>
          </a:bodyPr>
          <a:lstStyle/>
          <a:p>
            <a:pPr algn="l"/>
            <a:r>
              <a:rPr lang="zh-CN" altLang="en-US" sz="6600" dirty="0">
                <a:solidFill>
                  <a:schemeClr val="bg1"/>
                </a:solidFill>
                <a:latin typeface="微软雅黑" panose="020B0503020204020204" pitchFamily="34" charset="-122"/>
                <a:ea typeface="微软雅黑" panose="020B0503020204020204" pitchFamily="34" charset="-122"/>
              </a:rPr>
              <a:t>实验与结果</a:t>
            </a:r>
            <a:endParaRPr lang="zh-CN" altLang="en-US" sz="6600"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rotWithShape="1">
          <a:blip r:embed="rId2" cstate="screen"/>
          <a:srcRect/>
          <a:stretch>
            <a:fillRect/>
          </a:stretch>
        </p:blipFill>
        <p:spPr>
          <a:xfrm>
            <a:off x="9815333" y="135922"/>
            <a:ext cx="2376667" cy="734513"/>
          </a:xfrm>
          <a:prstGeom prst="rect">
            <a:avLst/>
          </a:prstGeom>
        </p:spPr>
      </p:pic>
      <p:sp>
        <p:nvSpPr>
          <p:cNvPr id="5" name="灯片编号占位符 4"/>
          <p:cNvSpPr>
            <a:spLocks noGrp="1"/>
          </p:cNvSpPr>
          <p:nvPr>
            <p:ph type="sldNum" sz="quarter" idx="12"/>
          </p:nvPr>
        </p:nvSpPr>
        <p:spPr/>
        <p:txBody>
          <a:bodyPr/>
          <a:p>
            <a:fld id="{01635508-54A0-4FB0-A4C5-6467DE85E924}" type="slidenum">
              <a:rPr lang="zh-CN" altLang="en-US" smtClean="0"/>
            </a:fld>
            <a:endParaRPr lang="zh-CN"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00" y="173743"/>
            <a:ext cx="898070" cy="521970"/>
            <a:chOff x="-254000" y="201683"/>
            <a:chExt cx="898070" cy="521970"/>
          </a:xfrm>
        </p:grpSpPr>
        <p:sp>
          <p:nvSpPr>
            <p:cNvPr id="5" name="圆角矩形 4"/>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5706" y="201683"/>
              <a:ext cx="467694" cy="52197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3</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701167" y="144940"/>
            <a:ext cx="2213610" cy="582295"/>
          </a:xfrm>
          <a:prstGeom prst="rect">
            <a:avLst/>
          </a:prstGeom>
          <a:noFill/>
        </p:spPr>
        <p:txBody>
          <a:bodyPr wrap="none" lIns="91436" tIns="45718" rIns="91436" bIns="45718" rtlCol="0">
            <a:spAutoFit/>
          </a:bodyPr>
          <a:lstStyle/>
          <a:p>
            <a:pPr algn="l"/>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实验与结果</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082290" y="217805"/>
            <a:ext cx="9598660" cy="439420"/>
            <a:chOff x="2584397" y="217491"/>
            <a:chExt cx="10096500" cy="439541"/>
          </a:xfrm>
        </p:grpSpPr>
        <p:sp>
          <p:nvSpPr>
            <p:cNvPr id="4" name="圆角矩形 3"/>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圆角矩形 7"/>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1" name="图片 50"/>
          <p:cNvPicPr>
            <a:picLocks noChangeAspect="1"/>
          </p:cNvPicPr>
          <p:nvPr/>
        </p:nvPicPr>
        <p:blipFill rotWithShape="1">
          <a:blip r:embed="rId1" cstate="screen"/>
          <a:srcRect/>
          <a:stretch>
            <a:fillRect/>
          </a:stretch>
        </p:blipFill>
        <p:spPr>
          <a:xfrm>
            <a:off x="10733656" y="176254"/>
            <a:ext cx="1264639" cy="444778"/>
          </a:xfrm>
          <a:prstGeom prst="rect">
            <a:avLst/>
          </a:prstGeom>
        </p:spPr>
      </p:pic>
      <p:sp>
        <p:nvSpPr>
          <p:cNvPr id="9" name="文本框 8"/>
          <p:cNvSpPr txBox="1"/>
          <p:nvPr/>
        </p:nvSpPr>
        <p:spPr>
          <a:xfrm>
            <a:off x="65405" y="671830"/>
            <a:ext cx="6673215" cy="461645"/>
          </a:xfrm>
          <a:prstGeom prst="rect">
            <a:avLst/>
          </a:prstGeom>
          <a:noFill/>
        </p:spPr>
        <p:txBody>
          <a:bodyPr wrap="square" rtlCol="0">
            <a:noAutofit/>
          </a:bodyPr>
          <a:lstStyle/>
          <a:p>
            <a:r>
              <a:rPr lang="en-US" altLang="zh-CN" sz="2800" b="1">
                <a:latin typeface="等线" panose="02010600030101010101" charset="-122"/>
                <a:ea typeface="等线" panose="02010600030101010101" charset="-122"/>
                <a:cs typeface="等线" panose="02010600030101010101" charset="-122"/>
              </a:rPr>
              <a:t>3.1 </a:t>
            </a:r>
            <a:r>
              <a:rPr lang="zh-CN" sz="2800" b="1">
                <a:latin typeface="等线" panose="02010600030101010101" charset="-122"/>
                <a:ea typeface="等线" panose="02010600030101010101" charset="-122"/>
                <a:cs typeface="等线" panose="02010600030101010101" charset="-122"/>
              </a:rPr>
              <a:t>实验平台</a:t>
            </a:r>
            <a:r>
              <a:rPr lang="en-US" altLang="zh-CN" sz="2800" b="1">
                <a:latin typeface="等线" panose="02010600030101010101" charset="-122"/>
                <a:ea typeface="等线" panose="02010600030101010101" charset="-122"/>
                <a:cs typeface="等线" panose="02010600030101010101" charset="-122"/>
              </a:rPr>
              <a:t>   </a:t>
            </a:r>
            <a:r>
              <a:rPr lang="en-US" altLang="zh-CN" sz="2400" b="1">
                <a:latin typeface="等线" panose="02010600030101010101" charset="-122"/>
                <a:ea typeface="等线" panose="02010600030101010101" charset="-122"/>
                <a:cs typeface="等线" panose="02010600030101010101" charset="-122"/>
              </a:rPr>
              <a:t>-- </a:t>
            </a:r>
            <a:r>
              <a:rPr lang="zh-CN" altLang="en-US" sz="2400" b="1">
                <a:sym typeface="+mn-ea"/>
              </a:rPr>
              <a:t>硬件平台</a:t>
            </a:r>
            <a:r>
              <a:rPr lang="en-US" altLang="zh-CN" sz="2400" b="1">
                <a:sym typeface="+mn-ea"/>
              </a:rPr>
              <a:t> NeRmo Lite</a:t>
            </a:r>
            <a:r>
              <a:rPr lang="en-US" altLang="zh-CN" sz="2400" b="1" baseline="30000">
                <a:sym typeface="+mn-ea"/>
              </a:rPr>
              <a:t>[1]</a:t>
            </a:r>
            <a:endParaRPr lang="en-US" altLang="zh-CN" sz="2800" b="1" baseline="30000"/>
          </a:p>
          <a:p>
            <a:endParaRPr lang="en-US" altLang="zh-CN" sz="2800" b="1" baseline="30000">
              <a:latin typeface="等线" panose="02010600030101010101" charset="-122"/>
              <a:ea typeface="等线" panose="02010600030101010101" charset="-122"/>
              <a:cs typeface="等线" panose="02010600030101010101" charset="-122"/>
            </a:endParaRPr>
          </a:p>
        </p:txBody>
      </p:sp>
      <p:sp>
        <p:nvSpPr>
          <p:cNvPr id="15" name="灯片编号占位符 14"/>
          <p:cNvSpPr>
            <a:spLocks noGrp="1"/>
          </p:cNvSpPr>
          <p:nvPr>
            <p:ph type="sldNum" sz="quarter" idx="12"/>
          </p:nvPr>
        </p:nvSpPr>
        <p:spPr/>
        <p:txBody>
          <a:bodyPr/>
          <a:p>
            <a:fld id="{01635508-54A0-4FB0-A4C5-6467DE85E924}" type="slidenum">
              <a:rPr lang="zh-CN" altLang="en-US" smtClean="0"/>
            </a:fld>
            <a:endParaRPr lang="zh-CN" altLang="en-US"/>
          </a:p>
        </p:txBody>
      </p:sp>
      <p:pic>
        <p:nvPicPr>
          <p:cNvPr id="18" name="图片 17"/>
          <p:cNvPicPr>
            <a:picLocks noChangeAspect="1"/>
          </p:cNvPicPr>
          <p:nvPr/>
        </p:nvPicPr>
        <p:blipFill>
          <a:blip r:embed="rId2"/>
          <a:stretch>
            <a:fillRect/>
          </a:stretch>
        </p:blipFill>
        <p:spPr>
          <a:xfrm>
            <a:off x="6179820" y="758825"/>
            <a:ext cx="4553585" cy="5962650"/>
          </a:xfrm>
          <a:prstGeom prst="rect">
            <a:avLst/>
          </a:prstGeom>
        </p:spPr>
      </p:pic>
      <p:sp>
        <p:nvSpPr>
          <p:cNvPr id="23" name="文本框 22"/>
          <p:cNvSpPr txBox="1"/>
          <p:nvPr>
            <p:custDataLst>
              <p:tags r:id="rId3"/>
            </p:custDataLst>
          </p:nvPr>
        </p:nvSpPr>
        <p:spPr>
          <a:xfrm>
            <a:off x="7514590" y="6604635"/>
            <a:ext cx="2404110" cy="238760"/>
          </a:xfrm>
          <a:prstGeom prst="rect">
            <a:avLst/>
          </a:prstGeom>
          <a:noFill/>
        </p:spPr>
        <p:txBody>
          <a:bodyPr wrap="none" rtlCol="0" anchor="t">
            <a:noAutofit/>
          </a:bodyPr>
          <a:p>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3</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.2 </a:t>
            </a:r>
            <a:r>
              <a:rPr lang="zh-CN" sz="1200" b="1" dirty="0">
                <a:solidFill>
                  <a:srgbClr val="014924"/>
                </a:solidFill>
                <a:latin typeface="等线" panose="02010600030101010101" charset="-122"/>
                <a:ea typeface="等线" panose="02010600030101010101" charset="-122"/>
                <a:cs typeface="等线" panose="02010600030101010101" charset="-122"/>
                <a:sym typeface="+mn-ea"/>
              </a:rPr>
              <a:t>机器鼠</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NeRmo</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结构示意图</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p:txBody>
      </p:sp>
      <p:pic>
        <p:nvPicPr>
          <p:cNvPr id="10" name="图片 9" descr="my_robot"/>
          <p:cNvPicPr>
            <a:picLocks noChangeAspect="1"/>
          </p:cNvPicPr>
          <p:nvPr/>
        </p:nvPicPr>
        <p:blipFill>
          <a:blip r:embed="rId4"/>
          <a:stretch>
            <a:fillRect/>
          </a:stretch>
        </p:blipFill>
        <p:spPr>
          <a:xfrm>
            <a:off x="704215" y="4279265"/>
            <a:ext cx="5130800" cy="2283460"/>
          </a:xfrm>
          <a:prstGeom prst="rect">
            <a:avLst/>
          </a:prstGeom>
        </p:spPr>
      </p:pic>
      <p:pic>
        <p:nvPicPr>
          <p:cNvPr id="11" name="图片 10" descr="controller"/>
          <p:cNvPicPr>
            <a:picLocks noChangeAspect="1"/>
          </p:cNvPicPr>
          <p:nvPr/>
        </p:nvPicPr>
        <p:blipFill>
          <a:blip r:embed="rId5"/>
          <a:stretch>
            <a:fillRect/>
          </a:stretch>
        </p:blipFill>
        <p:spPr>
          <a:xfrm>
            <a:off x="701040" y="1391285"/>
            <a:ext cx="5133975" cy="2887980"/>
          </a:xfrm>
          <a:prstGeom prst="rect">
            <a:avLst/>
          </a:prstGeom>
        </p:spPr>
      </p:pic>
      <p:sp>
        <p:nvSpPr>
          <p:cNvPr id="13" name="文本框 12"/>
          <p:cNvSpPr txBox="1"/>
          <p:nvPr>
            <p:custDataLst>
              <p:tags r:id="rId6"/>
            </p:custDataLst>
          </p:nvPr>
        </p:nvSpPr>
        <p:spPr>
          <a:xfrm>
            <a:off x="2065655" y="6604635"/>
            <a:ext cx="2404110" cy="238760"/>
          </a:xfrm>
          <a:prstGeom prst="rect">
            <a:avLst/>
          </a:prstGeom>
          <a:noFill/>
        </p:spPr>
        <p:txBody>
          <a:bodyPr wrap="none" rtlCol="0" anchor="t">
            <a:noAutofit/>
          </a:bodyPr>
          <a:p>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3</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.1 </a:t>
            </a:r>
            <a:r>
              <a:rPr lang="zh-CN" sz="1200" b="1" dirty="0">
                <a:solidFill>
                  <a:srgbClr val="014924"/>
                </a:solidFill>
                <a:latin typeface="等线" panose="02010600030101010101" charset="-122"/>
                <a:ea typeface="等线" panose="02010600030101010101" charset="-122"/>
                <a:cs typeface="等线" panose="02010600030101010101" charset="-122"/>
                <a:sym typeface="+mn-ea"/>
              </a:rPr>
              <a:t>机器鼠</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NeRmo</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实机图片</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00" y="173743"/>
            <a:ext cx="898070" cy="521970"/>
            <a:chOff x="-254000" y="201683"/>
            <a:chExt cx="898070" cy="521970"/>
          </a:xfrm>
        </p:grpSpPr>
        <p:sp>
          <p:nvSpPr>
            <p:cNvPr id="5" name="圆角矩形 4"/>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5706" y="201683"/>
              <a:ext cx="467694" cy="52197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3</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701167" y="144940"/>
            <a:ext cx="2213610" cy="582295"/>
          </a:xfrm>
          <a:prstGeom prst="rect">
            <a:avLst/>
          </a:prstGeom>
          <a:noFill/>
        </p:spPr>
        <p:txBody>
          <a:bodyPr wrap="none" lIns="91436" tIns="45718" rIns="91436" bIns="45718" rtlCol="0">
            <a:spAutoFit/>
          </a:bodyPr>
          <a:lstStyle/>
          <a:p>
            <a:pPr algn="l"/>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实验与结果</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082290" y="217805"/>
            <a:ext cx="9598660" cy="439420"/>
            <a:chOff x="2584397" y="217491"/>
            <a:chExt cx="10096500" cy="439541"/>
          </a:xfrm>
        </p:grpSpPr>
        <p:sp>
          <p:nvSpPr>
            <p:cNvPr id="4" name="圆角矩形 3"/>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圆角矩形 7"/>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1" name="图片 50"/>
          <p:cNvPicPr>
            <a:picLocks noChangeAspect="1"/>
          </p:cNvPicPr>
          <p:nvPr/>
        </p:nvPicPr>
        <p:blipFill rotWithShape="1">
          <a:blip r:embed="rId1" cstate="screen"/>
          <a:srcRect/>
          <a:stretch>
            <a:fillRect/>
          </a:stretch>
        </p:blipFill>
        <p:spPr>
          <a:xfrm>
            <a:off x="10733656" y="176254"/>
            <a:ext cx="1264639" cy="444778"/>
          </a:xfrm>
          <a:prstGeom prst="rect">
            <a:avLst/>
          </a:prstGeom>
        </p:spPr>
      </p:pic>
      <p:sp>
        <p:nvSpPr>
          <p:cNvPr id="15" name="灯片编号占位符 14"/>
          <p:cNvSpPr>
            <a:spLocks noGrp="1"/>
          </p:cNvSpPr>
          <p:nvPr>
            <p:ph type="sldNum" sz="quarter" idx="12"/>
          </p:nvPr>
        </p:nvSpPr>
        <p:spPr>
          <a:xfrm>
            <a:off x="6629400" y="6320155"/>
            <a:ext cx="2743200" cy="365125"/>
          </a:xfrm>
        </p:spPr>
        <p:txBody>
          <a:bodyPr/>
          <a:p>
            <a:fld id="{01635508-54A0-4FB0-A4C5-6467DE85E924}" type="slidenum">
              <a:rPr lang="zh-CN" altLang="en-US" smtClean="0"/>
            </a:fld>
            <a:endParaRPr lang="zh-CN" altLang="en-US"/>
          </a:p>
        </p:txBody>
      </p:sp>
      <p:pic>
        <p:nvPicPr>
          <p:cNvPr id="12" name="图片 11" descr="Flatten_Bezier"/>
          <p:cNvPicPr>
            <a:picLocks noChangeAspect="1"/>
          </p:cNvPicPr>
          <p:nvPr/>
        </p:nvPicPr>
        <p:blipFill>
          <a:blip r:embed="rId2"/>
          <a:stretch>
            <a:fillRect/>
          </a:stretch>
        </p:blipFill>
        <p:spPr>
          <a:xfrm>
            <a:off x="1995170" y="1442085"/>
            <a:ext cx="3676015" cy="2298065"/>
          </a:xfrm>
          <a:prstGeom prst="rect">
            <a:avLst/>
          </a:prstGeom>
        </p:spPr>
      </p:pic>
      <p:pic>
        <p:nvPicPr>
          <p:cNvPr id="14" name="图片 13" descr="scene1"/>
          <p:cNvPicPr>
            <a:picLocks noChangeAspect="1"/>
          </p:cNvPicPr>
          <p:nvPr/>
        </p:nvPicPr>
        <p:blipFill>
          <a:blip r:embed="rId3"/>
          <a:stretch>
            <a:fillRect/>
          </a:stretch>
        </p:blipFill>
        <p:spPr>
          <a:xfrm>
            <a:off x="6313170" y="1442085"/>
            <a:ext cx="3700145" cy="2254885"/>
          </a:xfrm>
          <a:prstGeom prst="rect">
            <a:avLst/>
          </a:prstGeom>
        </p:spPr>
      </p:pic>
      <p:pic>
        <p:nvPicPr>
          <p:cNvPr id="16" name="图片 15" descr="scene2"/>
          <p:cNvPicPr>
            <a:picLocks noChangeAspect="1"/>
          </p:cNvPicPr>
          <p:nvPr/>
        </p:nvPicPr>
        <p:blipFill>
          <a:blip r:embed="rId4"/>
          <a:stretch>
            <a:fillRect/>
          </a:stretch>
        </p:blipFill>
        <p:spPr>
          <a:xfrm>
            <a:off x="1972310" y="4093845"/>
            <a:ext cx="3698875" cy="2312670"/>
          </a:xfrm>
          <a:prstGeom prst="rect">
            <a:avLst/>
          </a:prstGeom>
        </p:spPr>
      </p:pic>
      <p:pic>
        <p:nvPicPr>
          <p:cNvPr id="17" name="图片 16" descr="scene3"/>
          <p:cNvPicPr>
            <a:picLocks noChangeAspect="1"/>
          </p:cNvPicPr>
          <p:nvPr/>
        </p:nvPicPr>
        <p:blipFill>
          <a:blip r:embed="rId5"/>
          <a:stretch>
            <a:fillRect/>
          </a:stretch>
        </p:blipFill>
        <p:spPr>
          <a:xfrm>
            <a:off x="6313170" y="4093845"/>
            <a:ext cx="3700145" cy="2312670"/>
          </a:xfrm>
          <a:prstGeom prst="rect">
            <a:avLst/>
          </a:prstGeom>
        </p:spPr>
      </p:pic>
      <p:sp>
        <p:nvSpPr>
          <p:cNvPr id="19" name="文本框 18"/>
          <p:cNvSpPr txBox="1"/>
          <p:nvPr>
            <p:custDataLst>
              <p:tags r:id="rId6"/>
            </p:custDataLst>
          </p:nvPr>
        </p:nvSpPr>
        <p:spPr>
          <a:xfrm>
            <a:off x="3030855" y="3746500"/>
            <a:ext cx="1581785" cy="275590"/>
          </a:xfrm>
          <a:prstGeom prst="rect">
            <a:avLst/>
          </a:prstGeom>
          <a:noFill/>
        </p:spPr>
        <p:txBody>
          <a:bodyPr wrap="none" rtlCol="0" anchor="t">
            <a:spAutoFit/>
          </a:bodyPr>
          <a:p>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3</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.3 </a:t>
            </a:r>
            <a:r>
              <a:rPr lang="zh-CN" sz="1200" b="1" dirty="0">
                <a:solidFill>
                  <a:srgbClr val="014924"/>
                </a:solidFill>
                <a:latin typeface="等线" panose="02010600030101010101" charset="-122"/>
                <a:ea typeface="等线" panose="02010600030101010101" charset="-122"/>
                <a:cs typeface="等线" panose="02010600030101010101" charset="-122"/>
                <a:sym typeface="+mn-ea"/>
              </a:rPr>
              <a:t>场景</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1——</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平地</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p:txBody>
      </p:sp>
      <p:sp>
        <p:nvSpPr>
          <p:cNvPr id="20" name="文本框 19"/>
          <p:cNvSpPr txBox="1"/>
          <p:nvPr>
            <p:custDataLst>
              <p:tags r:id="rId7"/>
            </p:custDataLst>
          </p:nvPr>
        </p:nvSpPr>
        <p:spPr>
          <a:xfrm>
            <a:off x="7219950" y="3739515"/>
            <a:ext cx="1886585" cy="275590"/>
          </a:xfrm>
          <a:prstGeom prst="rect">
            <a:avLst/>
          </a:prstGeom>
          <a:noFill/>
        </p:spPr>
        <p:txBody>
          <a:bodyPr wrap="none" rtlCol="0" anchor="t">
            <a:spAutoFit/>
          </a:bodyPr>
          <a:p>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3</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.4 </a:t>
            </a:r>
            <a:r>
              <a:rPr lang="zh-CN" sz="1200" b="1" dirty="0">
                <a:solidFill>
                  <a:srgbClr val="014924"/>
                </a:solidFill>
                <a:latin typeface="等线" panose="02010600030101010101" charset="-122"/>
                <a:ea typeface="等线" panose="02010600030101010101" charset="-122"/>
                <a:cs typeface="等线" panose="02010600030101010101" charset="-122"/>
                <a:sym typeface="+mn-ea"/>
              </a:rPr>
              <a:t>场景</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2——</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木板障碍</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p:txBody>
      </p:sp>
      <p:sp>
        <p:nvSpPr>
          <p:cNvPr id="21" name="文本框 20"/>
          <p:cNvSpPr txBox="1"/>
          <p:nvPr>
            <p:custDataLst>
              <p:tags r:id="rId8"/>
            </p:custDataLst>
          </p:nvPr>
        </p:nvSpPr>
        <p:spPr>
          <a:xfrm>
            <a:off x="3034665" y="6400165"/>
            <a:ext cx="1886585" cy="275590"/>
          </a:xfrm>
          <a:prstGeom prst="rect">
            <a:avLst/>
          </a:prstGeom>
          <a:noFill/>
        </p:spPr>
        <p:txBody>
          <a:bodyPr wrap="none" rtlCol="0" anchor="t">
            <a:spAutoFit/>
          </a:bodyPr>
          <a:p>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3</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.5 </a:t>
            </a:r>
            <a:r>
              <a:rPr lang="zh-CN" sz="1200" b="1" dirty="0">
                <a:solidFill>
                  <a:srgbClr val="014924"/>
                </a:solidFill>
                <a:latin typeface="等线" panose="02010600030101010101" charset="-122"/>
                <a:ea typeface="等线" panose="02010600030101010101" charset="-122"/>
                <a:cs typeface="等线" panose="02010600030101010101" charset="-122"/>
                <a:sym typeface="+mn-ea"/>
              </a:rPr>
              <a:t>场景</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3</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斜坡</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障碍</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p:txBody>
      </p:sp>
      <p:sp>
        <p:nvSpPr>
          <p:cNvPr id="22" name="文本框 21"/>
          <p:cNvSpPr txBox="1"/>
          <p:nvPr>
            <p:custDataLst>
              <p:tags r:id="rId9"/>
            </p:custDataLst>
          </p:nvPr>
        </p:nvSpPr>
        <p:spPr>
          <a:xfrm>
            <a:off x="7223760" y="6406515"/>
            <a:ext cx="1886585" cy="275590"/>
          </a:xfrm>
          <a:prstGeom prst="rect">
            <a:avLst/>
          </a:prstGeom>
          <a:noFill/>
        </p:spPr>
        <p:txBody>
          <a:bodyPr wrap="none" rtlCol="0" anchor="t">
            <a:spAutoFit/>
          </a:bodyPr>
          <a:p>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3</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.6 </a:t>
            </a:r>
            <a:r>
              <a:rPr lang="zh-CN" sz="1200" b="1" dirty="0">
                <a:solidFill>
                  <a:srgbClr val="014924"/>
                </a:solidFill>
                <a:latin typeface="等线" panose="02010600030101010101" charset="-122"/>
                <a:ea typeface="等线" panose="02010600030101010101" charset="-122"/>
                <a:cs typeface="等线" panose="02010600030101010101" charset="-122"/>
                <a:sym typeface="+mn-ea"/>
              </a:rPr>
              <a:t>场景</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4</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圆柱障碍</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p:txBody>
      </p:sp>
      <p:sp>
        <p:nvSpPr>
          <p:cNvPr id="11" name="文本框 10"/>
          <p:cNvSpPr txBox="1"/>
          <p:nvPr/>
        </p:nvSpPr>
        <p:spPr>
          <a:xfrm>
            <a:off x="65405" y="671830"/>
            <a:ext cx="6673215" cy="461645"/>
          </a:xfrm>
          <a:prstGeom prst="rect">
            <a:avLst/>
          </a:prstGeom>
          <a:noFill/>
        </p:spPr>
        <p:txBody>
          <a:bodyPr wrap="square" rtlCol="0">
            <a:noAutofit/>
          </a:bodyPr>
          <a:p>
            <a:r>
              <a:rPr lang="en-US" altLang="zh-CN" sz="2800" b="1">
                <a:latin typeface="等线" panose="02010600030101010101" charset="-122"/>
                <a:ea typeface="等线" panose="02010600030101010101" charset="-122"/>
                <a:cs typeface="等线" panose="02010600030101010101" charset="-122"/>
              </a:rPr>
              <a:t>3.1 </a:t>
            </a:r>
            <a:r>
              <a:rPr lang="zh-CN" sz="2800" b="1">
                <a:latin typeface="等线" panose="02010600030101010101" charset="-122"/>
                <a:ea typeface="等线" panose="02010600030101010101" charset="-122"/>
                <a:cs typeface="等线" panose="02010600030101010101" charset="-122"/>
              </a:rPr>
              <a:t>实验平台</a:t>
            </a:r>
            <a:r>
              <a:rPr lang="en-US" altLang="zh-CN" sz="2800" b="1">
                <a:latin typeface="等线" panose="02010600030101010101" charset="-122"/>
                <a:ea typeface="等线" panose="02010600030101010101" charset="-122"/>
                <a:cs typeface="等线" panose="02010600030101010101" charset="-122"/>
              </a:rPr>
              <a:t>   </a:t>
            </a:r>
            <a:r>
              <a:rPr lang="en-US" altLang="zh-CN" sz="2400" b="1">
                <a:latin typeface="等线" panose="02010600030101010101" charset="-122"/>
                <a:ea typeface="等线" panose="02010600030101010101" charset="-122"/>
                <a:cs typeface="等线" panose="02010600030101010101" charset="-122"/>
              </a:rPr>
              <a:t>-- </a:t>
            </a:r>
            <a:r>
              <a:rPr lang="zh-CN" altLang="en-US" sz="2400" b="1">
                <a:sym typeface="+mn-ea"/>
              </a:rPr>
              <a:t>仿真平台</a:t>
            </a:r>
            <a:r>
              <a:rPr lang="en-US" altLang="zh-CN" sz="2400" b="1">
                <a:sym typeface="+mn-ea"/>
              </a:rPr>
              <a:t> MuJoCo</a:t>
            </a:r>
            <a:r>
              <a:rPr lang="en-US" altLang="zh-CN" sz="2400" b="1" baseline="30000">
                <a:sym typeface="+mn-ea"/>
              </a:rPr>
              <a:t>[5]</a:t>
            </a:r>
            <a:endParaRPr lang="en-US" altLang="zh-CN" sz="2800" b="1"/>
          </a:p>
          <a:p>
            <a:endParaRPr lang="en-US" altLang="zh-CN" sz="2800" b="1">
              <a:latin typeface="等线" panose="02010600030101010101" charset="-122"/>
              <a:ea typeface="等线" panose="02010600030101010101" charset="-122"/>
              <a:cs typeface="等线" panose="02010600030101010101"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00" y="173743"/>
            <a:ext cx="898070" cy="521970"/>
            <a:chOff x="-254000" y="201683"/>
            <a:chExt cx="898070" cy="521970"/>
          </a:xfrm>
        </p:grpSpPr>
        <p:sp>
          <p:nvSpPr>
            <p:cNvPr id="5" name="圆角矩形 4"/>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5706" y="201683"/>
              <a:ext cx="467694" cy="52197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3</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701167" y="144940"/>
            <a:ext cx="2213610" cy="582295"/>
          </a:xfrm>
          <a:prstGeom prst="rect">
            <a:avLst/>
          </a:prstGeom>
          <a:noFill/>
        </p:spPr>
        <p:txBody>
          <a:bodyPr wrap="none" lIns="91436" tIns="45718" rIns="91436" bIns="45718" rtlCol="0">
            <a:spAutoFit/>
          </a:bodyPr>
          <a:lstStyle/>
          <a:p>
            <a:pPr algn="l"/>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实验与结果</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082290" y="217805"/>
            <a:ext cx="9598660" cy="439420"/>
            <a:chOff x="2584397" y="217491"/>
            <a:chExt cx="10096500" cy="439541"/>
          </a:xfrm>
        </p:grpSpPr>
        <p:sp>
          <p:nvSpPr>
            <p:cNvPr id="4" name="圆角矩形 3"/>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圆角矩形 7"/>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1" name="图片 50"/>
          <p:cNvPicPr>
            <a:picLocks noChangeAspect="1"/>
          </p:cNvPicPr>
          <p:nvPr/>
        </p:nvPicPr>
        <p:blipFill rotWithShape="1">
          <a:blip r:embed="rId1" cstate="screen"/>
          <a:srcRect/>
          <a:stretch>
            <a:fillRect/>
          </a:stretch>
        </p:blipFill>
        <p:spPr>
          <a:xfrm>
            <a:off x="10733656" y="176254"/>
            <a:ext cx="1264639" cy="444778"/>
          </a:xfrm>
          <a:prstGeom prst="rect">
            <a:avLst/>
          </a:prstGeom>
        </p:spPr>
      </p:pic>
      <p:sp>
        <p:nvSpPr>
          <p:cNvPr id="9" name="文本框 8"/>
          <p:cNvSpPr txBox="1"/>
          <p:nvPr/>
        </p:nvSpPr>
        <p:spPr>
          <a:xfrm>
            <a:off x="137795" y="809625"/>
            <a:ext cx="5332730" cy="521970"/>
          </a:xfrm>
          <a:prstGeom prst="rect">
            <a:avLst/>
          </a:prstGeom>
          <a:noFill/>
        </p:spPr>
        <p:txBody>
          <a:bodyPr wrap="square" rtlCol="0">
            <a:spAutoFit/>
          </a:bodyPr>
          <a:lstStyle/>
          <a:p>
            <a:r>
              <a:rPr lang="en-US" altLang="zh-CN" sz="2800" b="1">
                <a:latin typeface="等线" panose="02010600030101010101" charset="-122"/>
                <a:ea typeface="等线" panose="02010600030101010101" charset="-122"/>
                <a:cs typeface="等线" panose="02010600030101010101" charset="-122"/>
              </a:rPr>
              <a:t>3.2 </a:t>
            </a:r>
            <a:r>
              <a:rPr lang="zh-CN" sz="2800" b="1">
                <a:latin typeface="等线" panose="02010600030101010101" charset="-122"/>
                <a:ea typeface="等线" panose="02010600030101010101" charset="-122"/>
                <a:cs typeface="等线" panose="02010600030101010101" charset="-122"/>
              </a:rPr>
              <a:t>基于贝塞尔曲线的控制方法</a:t>
            </a:r>
            <a:endParaRPr lang="zh-CN" sz="2800" b="1">
              <a:latin typeface="等线" panose="02010600030101010101" charset="-122"/>
              <a:ea typeface="等线" panose="02010600030101010101" charset="-122"/>
              <a:cs typeface="等线" panose="02010600030101010101" charset="-122"/>
            </a:endParaRPr>
          </a:p>
        </p:txBody>
      </p:sp>
      <p:sp>
        <p:nvSpPr>
          <p:cNvPr id="15" name="灯片编号占位符 14"/>
          <p:cNvSpPr>
            <a:spLocks noGrp="1"/>
          </p:cNvSpPr>
          <p:nvPr>
            <p:ph type="sldNum" sz="quarter" idx="12"/>
          </p:nvPr>
        </p:nvSpPr>
        <p:spPr/>
        <p:txBody>
          <a:bodyPr/>
          <a:p>
            <a:fld id="{01635508-54A0-4FB0-A4C5-6467DE85E924}" type="slidenum">
              <a:rPr lang="zh-CN" altLang="en-US" smtClean="0"/>
            </a:fld>
            <a:endParaRPr lang="zh-CN" altLang="en-US"/>
          </a:p>
        </p:txBody>
      </p:sp>
      <p:sp>
        <p:nvSpPr>
          <p:cNvPr id="13" name="文本框 12"/>
          <p:cNvSpPr txBox="1"/>
          <p:nvPr>
            <p:custDataLst>
              <p:tags r:id="rId2"/>
            </p:custDataLst>
          </p:nvPr>
        </p:nvSpPr>
        <p:spPr>
          <a:xfrm>
            <a:off x="5075555" y="3362325"/>
            <a:ext cx="3326130" cy="275590"/>
          </a:xfrm>
          <a:prstGeom prst="rect">
            <a:avLst/>
          </a:prstGeom>
          <a:noFill/>
        </p:spPr>
        <p:txBody>
          <a:bodyPr wrap="none" rtlCol="0" anchor="t">
            <a:spAutoFit/>
          </a:bodyPr>
          <a:p>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3</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a:t>
            </a:r>
            <a:r>
              <a:rPr lang="en-US" sz="1200" b="1" dirty="0">
                <a:solidFill>
                  <a:srgbClr val="014924"/>
                </a:solidFill>
                <a:latin typeface="等线" panose="02010600030101010101" charset="-122"/>
                <a:ea typeface="等线" panose="02010600030101010101" charset="-122"/>
                <a:cs typeface="等线" panose="02010600030101010101" charset="-122"/>
                <a:sym typeface="+mn-ea"/>
              </a:rPr>
              <a:t>7 </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左前腿末端点运动轨迹和规划轨迹对比图</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p:txBody>
      </p:sp>
      <p:pic>
        <p:nvPicPr>
          <p:cNvPr id="14" name="图片 13" descr="Flatten_Distance"/>
          <p:cNvPicPr>
            <a:picLocks noChangeAspect="1"/>
          </p:cNvPicPr>
          <p:nvPr>
            <p:custDataLst>
              <p:tags r:id="rId3"/>
            </p:custDataLst>
          </p:nvPr>
        </p:nvPicPr>
        <p:blipFill>
          <a:blip r:embed="rId4"/>
          <a:stretch>
            <a:fillRect/>
          </a:stretch>
        </p:blipFill>
        <p:spPr>
          <a:xfrm>
            <a:off x="2466975" y="3987800"/>
            <a:ext cx="4190365" cy="2389505"/>
          </a:xfrm>
          <a:prstGeom prst="rect">
            <a:avLst/>
          </a:prstGeom>
        </p:spPr>
      </p:pic>
      <p:sp>
        <p:nvSpPr>
          <p:cNvPr id="17" name="文本框 16"/>
          <p:cNvSpPr txBox="1"/>
          <p:nvPr>
            <p:custDataLst>
              <p:tags r:id="rId5"/>
            </p:custDataLst>
          </p:nvPr>
        </p:nvSpPr>
        <p:spPr>
          <a:xfrm>
            <a:off x="3279775" y="6356350"/>
            <a:ext cx="2564130" cy="275590"/>
          </a:xfrm>
          <a:prstGeom prst="rect">
            <a:avLst/>
          </a:prstGeom>
          <a:noFill/>
        </p:spPr>
        <p:txBody>
          <a:bodyPr wrap="none" rtlCol="0" anchor="t">
            <a:spAutoFit/>
          </a:bodyPr>
          <a:p>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3</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.8 </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机器人沿前进方向的运动距离</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p:txBody>
      </p:sp>
      <p:pic>
        <p:nvPicPr>
          <p:cNvPr id="16" name="图片 15" descr="Flatten_Velocity"/>
          <p:cNvPicPr>
            <a:picLocks noChangeAspect="1"/>
          </p:cNvPicPr>
          <p:nvPr>
            <p:custDataLst>
              <p:tags r:id="rId6"/>
            </p:custDataLst>
          </p:nvPr>
        </p:nvPicPr>
        <p:blipFill>
          <a:blip r:embed="rId7"/>
          <a:stretch>
            <a:fillRect/>
          </a:stretch>
        </p:blipFill>
        <p:spPr>
          <a:xfrm>
            <a:off x="7057390" y="3987800"/>
            <a:ext cx="4296410" cy="2449830"/>
          </a:xfrm>
          <a:prstGeom prst="rect">
            <a:avLst/>
          </a:prstGeom>
        </p:spPr>
      </p:pic>
      <p:sp>
        <p:nvSpPr>
          <p:cNvPr id="20" name="文本框 19"/>
          <p:cNvSpPr txBox="1"/>
          <p:nvPr>
            <p:custDataLst>
              <p:tags r:id="rId8"/>
            </p:custDataLst>
          </p:nvPr>
        </p:nvSpPr>
        <p:spPr>
          <a:xfrm>
            <a:off x="7923530" y="6445885"/>
            <a:ext cx="2564130" cy="275590"/>
          </a:xfrm>
          <a:prstGeom prst="rect">
            <a:avLst/>
          </a:prstGeom>
          <a:noFill/>
        </p:spPr>
        <p:txBody>
          <a:bodyPr wrap="none" rtlCol="0" anchor="t">
            <a:spAutoFit/>
          </a:bodyPr>
          <a:p>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3</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.9 </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机器人前进方向的速度变化图</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p:txBody>
      </p:sp>
      <p:sp>
        <p:nvSpPr>
          <p:cNvPr id="18" name="文本框 17"/>
          <p:cNvSpPr txBox="1"/>
          <p:nvPr/>
        </p:nvSpPr>
        <p:spPr>
          <a:xfrm>
            <a:off x="65405" y="1331595"/>
            <a:ext cx="3213735" cy="430530"/>
          </a:xfrm>
          <a:prstGeom prst="rect">
            <a:avLst/>
          </a:prstGeom>
          <a:noFill/>
        </p:spPr>
        <p:txBody>
          <a:bodyPr wrap="square" rtlCol="0">
            <a:noAutofit/>
          </a:bodyPr>
          <a:p>
            <a:r>
              <a:rPr lang="zh-CN" altLang="en-US" sz="2400"/>
              <a:t>单腿运动情况</a:t>
            </a:r>
            <a:endParaRPr lang="zh-CN" altLang="en-US" sz="2400"/>
          </a:p>
        </p:txBody>
      </p:sp>
      <p:sp>
        <p:nvSpPr>
          <p:cNvPr id="22" name="文本框 21"/>
          <p:cNvSpPr txBox="1"/>
          <p:nvPr/>
        </p:nvSpPr>
        <p:spPr>
          <a:xfrm>
            <a:off x="0" y="3619500"/>
            <a:ext cx="11281410" cy="460375"/>
          </a:xfrm>
          <a:prstGeom prst="rect">
            <a:avLst/>
          </a:prstGeom>
          <a:noFill/>
        </p:spPr>
        <p:txBody>
          <a:bodyPr wrap="square" rtlCol="0">
            <a:spAutoFit/>
          </a:bodyPr>
          <a:p>
            <a:r>
              <a:rPr lang="zh-CN" altLang="en-US" sz="2400"/>
              <a:t>基于贝塞尔轨迹和椭圆轨迹的控制方法在平地场景下的运动情况对比</a:t>
            </a:r>
            <a:endParaRPr lang="zh-CN" altLang="en-US" sz="2400"/>
          </a:p>
        </p:txBody>
      </p:sp>
      <p:pic>
        <p:nvPicPr>
          <p:cNvPr id="11" name="图片 10" descr="Figure_1"/>
          <p:cNvPicPr>
            <a:picLocks noChangeAspect="1"/>
          </p:cNvPicPr>
          <p:nvPr/>
        </p:nvPicPr>
        <p:blipFill>
          <a:blip r:embed="rId9"/>
          <a:stretch>
            <a:fillRect/>
          </a:stretch>
        </p:blipFill>
        <p:spPr>
          <a:xfrm>
            <a:off x="4402455" y="1282700"/>
            <a:ext cx="4208145" cy="2079625"/>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00" y="173743"/>
            <a:ext cx="898070" cy="521970"/>
            <a:chOff x="-254000" y="201683"/>
            <a:chExt cx="898070" cy="521970"/>
          </a:xfrm>
        </p:grpSpPr>
        <p:sp>
          <p:nvSpPr>
            <p:cNvPr id="5" name="圆角矩形 4"/>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5706" y="201683"/>
              <a:ext cx="467694" cy="52197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3</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701167" y="144940"/>
            <a:ext cx="2213610" cy="582295"/>
          </a:xfrm>
          <a:prstGeom prst="rect">
            <a:avLst/>
          </a:prstGeom>
          <a:noFill/>
        </p:spPr>
        <p:txBody>
          <a:bodyPr wrap="none" lIns="91436" tIns="45718" rIns="91436" bIns="45718" rtlCol="0">
            <a:spAutoFit/>
          </a:bodyPr>
          <a:lstStyle/>
          <a:p>
            <a:pPr algn="l"/>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实验与结果</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082290" y="217805"/>
            <a:ext cx="9598660" cy="439420"/>
            <a:chOff x="2584397" y="217491"/>
            <a:chExt cx="10096500" cy="439541"/>
          </a:xfrm>
        </p:grpSpPr>
        <p:sp>
          <p:nvSpPr>
            <p:cNvPr id="4" name="圆角矩形 3"/>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圆角矩形 7"/>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1" name="图片 50"/>
          <p:cNvPicPr>
            <a:picLocks noChangeAspect="1"/>
          </p:cNvPicPr>
          <p:nvPr/>
        </p:nvPicPr>
        <p:blipFill rotWithShape="1">
          <a:blip r:embed="rId1" cstate="screen"/>
          <a:srcRect/>
          <a:stretch>
            <a:fillRect/>
          </a:stretch>
        </p:blipFill>
        <p:spPr>
          <a:xfrm>
            <a:off x="10733656" y="176254"/>
            <a:ext cx="1264639" cy="444778"/>
          </a:xfrm>
          <a:prstGeom prst="rect">
            <a:avLst/>
          </a:prstGeom>
        </p:spPr>
      </p:pic>
      <p:sp>
        <p:nvSpPr>
          <p:cNvPr id="15" name="灯片编号占位符 14"/>
          <p:cNvSpPr>
            <a:spLocks noGrp="1"/>
          </p:cNvSpPr>
          <p:nvPr>
            <p:ph type="sldNum" sz="quarter" idx="12"/>
          </p:nvPr>
        </p:nvSpPr>
        <p:spPr/>
        <p:txBody>
          <a:bodyPr/>
          <a:p>
            <a:fld id="{01635508-54A0-4FB0-A4C5-6467DE85E924}" type="slidenum">
              <a:rPr lang="zh-CN" altLang="en-US" smtClean="0"/>
            </a:fld>
            <a:endParaRPr lang="zh-CN" altLang="en-US"/>
          </a:p>
        </p:txBody>
      </p:sp>
      <p:pic>
        <p:nvPicPr>
          <p:cNvPr id="23" name="图片 22" descr="scene1_bezier"/>
          <p:cNvPicPr>
            <a:picLocks noChangeAspect="1"/>
          </p:cNvPicPr>
          <p:nvPr/>
        </p:nvPicPr>
        <p:blipFill>
          <a:blip r:embed="rId2"/>
          <a:stretch>
            <a:fillRect/>
          </a:stretch>
        </p:blipFill>
        <p:spPr>
          <a:xfrm>
            <a:off x="2409825" y="2490470"/>
            <a:ext cx="2007235" cy="1835785"/>
          </a:xfrm>
          <a:prstGeom prst="rect">
            <a:avLst/>
          </a:prstGeom>
        </p:spPr>
      </p:pic>
      <p:pic>
        <p:nvPicPr>
          <p:cNvPr id="24" name="图片 23" descr="scene1_oval"/>
          <p:cNvPicPr>
            <a:picLocks noChangeAspect="1"/>
          </p:cNvPicPr>
          <p:nvPr/>
        </p:nvPicPr>
        <p:blipFill>
          <a:blip r:embed="rId3"/>
          <a:stretch>
            <a:fillRect/>
          </a:stretch>
        </p:blipFill>
        <p:spPr>
          <a:xfrm>
            <a:off x="2386965" y="4475480"/>
            <a:ext cx="2033905" cy="1898650"/>
          </a:xfrm>
          <a:prstGeom prst="rect">
            <a:avLst/>
          </a:prstGeom>
        </p:spPr>
      </p:pic>
      <p:pic>
        <p:nvPicPr>
          <p:cNvPr id="25" name="图片 24" descr="scene2_bezier"/>
          <p:cNvPicPr>
            <a:picLocks noChangeAspect="1"/>
          </p:cNvPicPr>
          <p:nvPr/>
        </p:nvPicPr>
        <p:blipFill>
          <a:blip r:embed="rId4"/>
          <a:stretch>
            <a:fillRect/>
          </a:stretch>
        </p:blipFill>
        <p:spPr>
          <a:xfrm>
            <a:off x="4788535" y="2458720"/>
            <a:ext cx="1992630" cy="1908810"/>
          </a:xfrm>
          <a:prstGeom prst="rect">
            <a:avLst/>
          </a:prstGeom>
        </p:spPr>
      </p:pic>
      <p:pic>
        <p:nvPicPr>
          <p:cNvPr id="27" name="图片 26" descr="scene2_oval"/>
          <p:cNvPicPr>
            <a:picLocks noChangeAspect="1"/>
          </p:cNvPicPr>
          <p:nvPr/>
        </p:nvPicPr>
        <p:blipFill>
          <a:blip r:embed="rId5"/>
          <a:stretch>
            <a:fillRect/>
          </a:stretch>
        </p:blipFill>
        <p:spPr>
          <a:xfrm>
            <a:off x="4788535" y="4459605"/>
            <a:ext cx="2066925" cy="1898015"/>
          </a:xfrm>
          <a:prstGeom prst="rect">
            <a:avLst/>
          </a:prstGeom>
        </p:spPr>
      </p:pic>
      <p:pic>
        <p:nvPicPr>
          <p:cNvPr id="28" name="图片 27" descr="scene3_bezier"/>
          <p:cNvPicPr>
            <a:picLocks noChangeAspect="1"/>
          </p:cNvPicPr>
          <p:nvPr/>
        </p:nvPicPr>
        <p:blipFill>
          <a:blip r:embed="rId6"/>
          <a:stretch>
            <a:fillRect/>
          </a:stretch>
        </p:blipFill>
        <p:spPr>
          <a:xfrm>
            <a:off x="7240905" y="2490470"/>
            <a:ext cx="1862455" cy="1835785"/>
          </a:xfrm>
          <a:prstGeom prst="rect">
            <a:avLst/>
          </a:prstGeom>
        </p:spPr>
      </p:pic>
      <p:pic>
        <p:nvPicPr>
          <p:cNvPr id="29" name="图片 28" descr="scene3_oval"/>
          <p:cNvPicPr>
            <a:picLocks noChangeAspect="1"/>
          </p:cNvPicPr>
          <p:nvPr/>
        </p:nvPicPr>
        <p:blipFill>
          <a:blip r:embed="rId7"/>
          <a:stretch>
            <a:fillRect/>
          </a:stretch>
        </p:blipFill>
        <p:spPr>
          <a:xfrm>
            <a:off x="7262495" y="4475480"/>
            <a:ext cx="1837690" cy="1882775"/>
          </a:xfrm>
          <a:prstGeom prst="rect">
            <a:avLst/>
          </a:prstGeom>
        </p:spPr>
      </p:pic>
      <p:sp>
        <p:nvSpPr>
          <p:cNvPr id="31" name="矩形 30"/>
          <p:cNvSpPr/>
          <p:nvPr/>
        </p:nvSpPr>
        <p:spPr>
          <a:xfrm>
            <a:off x="3710305" y="2828290"/>
            <a:ext cx="344805" cy="1218565"/>
          </a:xfrm>
          <a:prstGeom prst="rect">
            <a:avLst/>
          </a:prstGeom>
          <a:noFill/>
          <a:ln w="28575">
            <a:solidFill>
              <a:srgbClr val="FF0000"/>
            </a:solidFill>
          </a:ln>
          <a:extLst>
            <a:ext uri="{909E8E84-426E-40DD-AFC4-6F175D3DCCD1}">
              <a14:hiddenFill xmlns:a14="http://schemas.microsoft.com/office/drawing/2010/main">
                <a:solidFill>
                  <a:srgbClr val="FF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2" name="矩形 31"/>
          <p:cNvSpPr/>
          <p:nvPr/>
        </p:nvSpPr>
        <p:spPr>
          <a:xfrm>
            <a:off x="3710305" y="4807585"/>
            <a:ext cx="344805" cy="1218565"/>
          </a:xfrm>
          <a:prstGeom prst="rect">
            <a:avLst/>
          </a:prstGeom>
          <a:noFill/>
          <a:ln w="28575">
            <a:solidFill>
              <a:srgbClr val="FF0000"/>
            </a:solidFill>
          </a:ln>
          <a:extLst>
            <a:ext uri="{909E8E84-426E-40DD-AFC4-6F175D3DCCD1}">
              <a14:hiddenFill xmlns:a14="http://schemas.microsoft.com/office/drawing/2010/main">
                <a:solidFill>
                  <a:srgbClr val="FF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3" name="矩形 32"/>
          <p:cNvSpPr/>
          <p:nvPr/>
        </p:nvSpPr>
        <p:spPr>
          <a:xfrm>
            <a:off x="6051550" y="2812415"/>
            <a:ext cx="344805" cy="1218565"/>
          </a:xfrm>
          <a:prstGeom prst="rect">
            <a:avLst/>
          </a:prstGeom>
          <a:noFill/>
          <a:ln w="28575">
            <a:solidFill>
              <a:srgbClr val="FF0000"/>
            </a:solidFill>
          </a:ln>
          <a:extLst>
            <a:ext uri="{909E8E84-426E-40DD-AFC4-6F175D3DCCD1}">
              <a14:hiddenFill xmlns:a14="http://schemas.microsoft.com/office/drawing/2010/main">
                <a:solidFill>
                  <a:srgbClr val="FF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4" name="矩形 33"/>
          <p:cNvSpPr/>
          <p:nvPr/>
        </p:nvSpPr>
        <p:spPr>
          <a:xfrm>
            <a:off x="6122670" y="4791710"/>
            <a:ext cx="344805" cy="1218565"/>
          </a:xfrm>
          <a:prstGeom prst="rect">
            <a:avLst/>
          </a:prstGeom>
          <a:noFill/>
          <a:ln w="28575">
            <a:solidFill>
              <a:srgbClr val="FF0000"/>
            </a:solidFill>
          </a:ln>
          <a:extLst>
            <a:ext uri="{909E8E84-426E-40DD-AFC4-6F175D3DCCD1}">
              <a14:hiddenFill xmlns:a14="http://schemas.microsoft.com/office/drawing/2010/main">
                <a:solidFill>
                  <a:srgbClr val="FF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5" name="矩形 34"/>
          <p:cNvSpPr/>
          <p:nvPr/>
        </p:nvSpPr>
        <p:spPr>
          <a:xfrm>
            <a:off x="8381365" y="4807585"/>
            <a:ext cx="344805" cy="1218565"/>
          </a:xfrm>
          <a:prstGeom prst="rect">
            <a:avLst/>
          </a:prstGeom>
          <a:noFill/>
          <a:ln w="28575">
            <a:solidFill>
              <a:srgbClr val="FF0000"/>
            </a:solidFill>
          </a:ln>
          <a:extLst>
            <a:ext uri="{909E8E84-426E-40DD-AFC4-6F175D3DCCD1}">
              <a14:hiddenFill xmlns:a14="http://schemas.microsoft.com/office/drawing/2010/main">
                <a:solidFill>
                  <a:srgbClr val="FF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6" name="矩形 35"/>
          <p:cNvSpPr/>
          <p:nvPr/>
        </p:nvSpPr>
        <p:spPr>
          <a:xfrm>
            <a:off x="8022590" y="2970530"/>
            <a:ext cx="175895" cy="924560"/>
          </a:xfrm>
          <a:prstGeom prst="rect">
            <a:avLst/>
          </a:prstGeom>
          <a:noFill/>
          <a:ln w="28575">
            <a:solidFill>
              <a:srgbClr val="FF0000"/>
            </a:solidFill>
          </a:ln>
          <a:extLst>
            <a:ext uri="{909E8E84-426E-40DD-AFC4-6F175D3DCCD1}">
              <a14:hiddenFill xmlns:a14="http://schemas.microsoft.com/office/drawing/2010/main">
                <a:solidFill>
                  <a:srgbClr val="FF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7" name="文本框 36"/>
          <p:cNvSpPr txBox="1"/>
          <p:nvPr>
            <p:custDataLst>
              <p:tags r:id="rId8"/>
            </p:custDataLst>
          </p:nvPr>
        </p:nvSpPr>
        <p:spPr>
          <a:xfrm>
            <a:off x="3628390" y="6521450"/>
            <a:ext cx="4934585" cy="275590"/>
          </a:xfrm>
          <a:prstGeom prst="rect">
            <a:avLst/>
          </a:prstGeom>
          <a:noFill/>
        </p:spPr>
        <p:txBody>
          <a:bodyPr wrap="none" rtlCol="0" anchor="t">
            <a:spAutoFit/>
          </a:bodyPr>
          <a:p>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3</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.10 </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基于贝塞尔轨迹和椭圆轨迹的控制方法在不同场景下的运动状态</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p:txBody>
      </p:sp>
      <p:sp>
        <p:nvSpPr>
          <p:cNvPr id="38" name="文本框 37"/>
          <p:cNvSpPr txBox="1"/>
          <p:nvPr/>
        </p:nvSpPr>
        <p:spPr>
          <a:xfrm>
            <a:off x="335280" y="3195955"/>
            <a:ext cx="1997710" cy="645160"/>
          </a:xfrm>
          <a:prstGeom prst="rect">
            <a:avLst/>
          </a:prstGeom>
          <a:noFill/>
        </p:spPr>
        <p:txBody>
          <a:bodyPr wrap="square" rtlCol="0">
            <a:spAutoFit/>
          </a:bodyPr>
          <a:p>
            <a:pPr algn="ctr"/>
            <a:r>
              <a:rPr lang="zh-CN" altLang="en-US"/>
              <a:t>基于贝塞尔轨迹的控制方法</a:t>
            </a:r>
            <a:endParaRPr lang="zh-CN" altLang="en-US"/>
          </a:p>
        </p:txBody>
      </p:sp>
      <p:sp>
        <p:nvSpPr>
          <p:cNvPr id="40" name="文本框 39"/>
          <p:cNvSpPr txBox="1"/>
          <p:nvPr/>
        </p:nvSpPr>
        <p:spPr>
          <a:xfrm>
            <a:off x="335280" y="5051425"/>
            <a:ext cx="1997710" cy="645160"/>
          </a:xfrm>
          <a:prstGeom prst="rect">
            <a:avLst/>
          </a:prstGeom>
          <a:noFill/>
        </p:spPr>
        <p:txBody>
          <a:bodyPr wrap="square" rtlCol="0">
            <a:spAutoFit/>
          </a:bodyPr>
          <a:p>
            <a:pPr algn="ctr"/>
            <a:r>
              <a:rPr lang="zh-CN" altLang="en-US"/>
              <a:t>基于椭圆轨迹的控制方法</a:t>
            </a:r>
            <a:endParaRPr lang="zh-CN" altLang="en-US"/>
          </a:p>
        </p:txBody>
      </p:sp>
      <p:sp>
        <p:nvSpPr>
          <p:cNvPr id="41" name="文本框 40"/>
          <p:cNvSpPr txBox="1"/>
          <p:nvPr/>
        </p:nvSpPr>
        <p:spPr>
          <a:xfrm>
            <a:off x="2409825" y="2156460"/>
            <a:ext cx="2010410" cy="368300"/>
          </a:xfrm>
          <a:prstGeom prst="rect">
            <a:avLst/>
          </a:prstGeom>
          <a:noFill/>
        </p:spPr>
        <p:txBody>
          <a:bodyPr wrap="square" rtlCol="0">
            <a:spAutoFit/>
          </a:bodyPr>
          <a:p>
            <a:r>
              <a:rPr lang="zh-CN" altLang="en-US"/>
              <a:t>场景</a:t>
            </a:r>
            <a:r>
              <a:rPr lang="en-US" altLang="zh-CN"/>
              <a:t>2</a:t>
            </a:r>
            <a:r>
              <a:rPr lang="zh-CN" altLang="en-US"/>
              <a:t>：木板障碍</a:t>
            </a:r>
            <a:endParaRPr lang="zh-CN" altLang="en-US"/>
          </a:p>
        </p:txBody>
      </p:sp>
      <p:sp>
        <p:nvSpPr>
          <p:cNvPr id="42" name="文本框 41"/>
          <p:cNvSpPr txBox="1"/>
          <p:nvPr/>
        </p:nvSpPr>
        <p:spPr>
          <a:xfrm>
            <a:off x="4788535" y="2140585"/>
            <a:ext cx="2010410" cy="368300"/>
          </a:xfrm>
          <a:prstGeom prst="rect">
            <a:avLst/>
          </a:prstGeom>
          <a:noFill/>
        </p:spPr>
        <p:txBody>
          <a:bodyPr wrap="square" rtlCol="0">
            <a:spAutoFit/>
          </a:bodyPr>
          <a:p>
            <a:r>
              <a:rPr lang="zh-CN" altLang="en-US"/>
              <a:t>场景</a:t>
            </a:r>
            <a:r>
              <a:rPr lang="en-US" altLang="zh-CN"/>
              <a:t>3</a:t>
            </a:r>
            <a:r>
              <a:rPr lang="zh-CN" altLang="en-US"/>
              <a:t>：斜坡障碍</a:t>
            </a:r>
            <a:endParaRPr lang="zh-CN" altLang="en-US"/>
          </a:p>
        </p:txBody>
      </p:sp>
      <p:sp>
        <p:nvSpPr>
          <p:cNvPr id="43" name="文本框 42"/>
          <p:cNvSpPr txBox="1"/>
          <p:nvPr/>
        </p:nvSpPr>
        <p:spPr>
          <a:xfrm>
            <a:off x="7167245" y="2156460"/>
            <a:ext cx="2010410" cy="368300"/>
          </a:xfrm>
          <a:prstGeom prst="rect">
            <a:avLst/>
          </a:prstGeom>
          <a:noFill/>
        </p:spPr>
        <p:txBody>
          <a:bodyPr wrap="square" rtlCol="0">
            <a:spAutoFit/>
          </a:bodyPr>
          <a:p>
            <a:r>
              <a:rPr lang="zh-CN" altLang="en-US"/>
              <a:t>场景</a:t>
            </a:r>
            <a:r>
              <a:rPr lang="en-US" altLang="zh-CN"/>
              <a:t>4</a:t>
            </a:r>
            <a:r>
              <a:rPr lang="zh-CN" altLang="en-US"/>
              <a:t>：圆柱障碍</a:t>
            </a:r>
            <a:endParaRPr lang="zh-CN" altLang="en-US"/>
          </a:p>
        </p:txBody>
      </p:sp>
      <p:sp>
        <p:nvSpPr>
          <p:cNvPr id="45" name="文本框 44"/>
          <p:cNvSpPr txBox="1"/>
          <p:nvPr/>
        </p:nvSpPr>
        <p:spPr>
          <a:xfrm>
            <a:off x="4474845" y="4313555"/>
            <a:ext cx="2274570" cy="368300"/>
          </a:xfrm>
          <a:prstGeom prst="rect">
            <a:avLst/>
          </a:prstGeom>
          <a:noFill/>
        </p:spPr>
        <p:txBody>
          <a:bodyPr wrap="square" rtlCol="0">
            <a:spAutoFit/>
          </a:bodyPr>
          <a:p>
            <a:r>
              <a:rPr lang="zh-CN" altLang="en-US">
                <a:solidFill>
                  <a:srgbClr val="FF0000"/>
                </a:solidFill>
              </a:rPr>
              <a:t>机器人被障碍物卡住</a:t>
            </a:r>
            <a:endParaRPr lang="zh-CN" altLang="en-US">
              <a:solidFill>
                <a:srgbClr val="FF0000"/>
              </a:solidFill>
            </a:endParaRPr>
          </a:p>
        </p:txBody>
      </p:sp>
      <p:cxnSp>
        <p:nvCxnSpPr>
          <p:cNvPr id="46" name="直接箭头连接符 45"/>
          <p:cNvCxnSpPr>
            <a:stCxn id="31" idx="3"/>
            <a:endCxn id="45" idx="0"/>
          </p:cNvCxnSpPr>
          <p:nvPr/>
        </p:nvCxnSpPr>
        <p:spPr>
          <a:xfrm>
            <a:off x="4055110" y="3437890"/>
            <a:ext cx="1557020" cy="87566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47" name="直接箭头连接符 46"/>
          <p:cNvCxnSpPr>
            <a:stCxn id="32" idx="3"/>
            <a:endCxn id="45" idx="2"/>
          </p:cNvCxnSpPr>
          <p:nvPr/>
        </p:nvCxnSpPr>
        <p:spPr>
          <a:xfrm flipV="1">
            <a:off x="4055110" y="4681855"/>
            <a:ext cx="1557020" cy="73533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48" name="直接箭头连接符 47"/>
          <p:cNvCxnSpPr>
            <a:stCxn id="34" idx="1"/>
            <a:endCxn id="45" idx="2"/>
          </p:cNvCxnSpPr>
          <p:nvPr/>
        </p:nvCxnSpPr>
        <p:spPr>
          <a:xfrm flipH="1" flipV="1">
            <a:off x="5612130" y="4681855"/>
            <a:ext cx="510540" cy="71945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49" name="直接箭头连接符 48"/>
          <p:cNvCxnSpPr>
            <a:stCxn id="33" idx="1"/>
            <a:endCxn id="45" idx="0"/>
          </p:cNvCxnSpPr>
          <p:nvPr/>
        </p:nvCxnSpPr>
        <p:spPr>
          <a:xfrm flipH="1">
            <a:off x="5612130" y="3422015"/>
            <a:ext cx="439420" cy="89154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50" name="直接箭头连接符 49"/>
          <p:cNvCxnSpPr>
            <a:stCxn id="35" idx="1"/>
            <a:endCxn id="45" idx="2"/>
          </p:cNvCxnSpPr>
          <p:nvPr/>
        </p:nvCxnSpPr>
        <p:spPr>
          <a:xfrm flipH="1" flipV="1">
            <a:off x="5612130" y="4681855"/>
            <a:ext cx="2769235" cy="73533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52" name="文本框 51"/>
          <p:cNvSpPr txBox="1"/>
          <p:nvPr/>
        </p:nvSpPr>
        <p:spPr>
          <a:xfrm>
            <a:off x="8456930" y="3899535"/>
            <a:ext cx="3630295" cy="922020"/>
          </a:xfrm>
          <a:prstGeom prst="rect">
            <a:avLst/>
          </a:prstGeom>
          <a:noFill/>
        </p:spPr>
        <p:txBody>
          <a:bodyPr wrap="square" rtlCol="0">
            <a:spAutoFit/>
          </a:bodyPr>
          <a:p>
            <a:pPr algn="ctr"/>
            <a:r>
              <a:rPr lang="zh-CN" altLang="en-US">
                <a:solidFill>
                  <a:srgbClr val="FF0000"/>
                </a:solidFill>
              </a:rPr>
              <a:t>在同一位置（</a:t>
            </a:r>
            <a:r>
              <a:rPr lang="en-US" altLang="zh-CN">
                <a:solidFill>
                  <a:srgbClr val="FF0000"/>
                </a:solidFill>
              </a:rPr>
              <a:t>Y=-0.5</a:t>
            </a:r>
            <a:r>
              <a:rPr lang="zh-CN" altLang="en-US">
                <a:solidFill>
                  <a:srgbClr val="FF0000"/>
                </a:solidFill>
              </a:rPr>
              <a:t>）</a:t>
            </a:r>
            <a:endParaRPr lang="zh-CN" altLang="en-US">
              <a:solidFill>
                <a:srgbClr val="FF0000"/>
              </a:solidFill>
            </a:endParaRPr>
          </a:p>
          <a:p>
            <a:pPr algn="ctr"/>
            <a:r>
              <a:rPr lang="zh-CN" altLang="en-US">
                <a:solidFill>
                  <a:srgbClr val="FF0000"/>
                </a:solidFill>
              </a:rPr>
              <a:t>基于贝塞尔轨迹的方法通过障碍</a:t>
            </a:r>
            <a:endParaRPr lang="zh-CN" altLang="en-US">
              <a:solidFill>
                <a:srgbClr val="FF0000"/>
              </a:solidFill>
            </a:endParaRPr>
          </a:p>
          <a:p>
            <a:pPr algn="ctr"/>
            <a:r>
              <a:rPr lang="zh-CN" altLang="en-US">
                <a:solidFill>
                  <a:srgbClr val="FF0000"/>
                </a:solidFill>
              </a:rPr>
              <a:t>基于椭圆轨迹的方法无法跨越障碍</a:t>
            </a:r>
            <a:endParaRPr lang="zh-CN" altLang="en-US">
              <a:solidFill>
                <a:srgbClr val="FF0000"/>
              </a:solidFill>
            </a:endParaRPr>
          </a:p>
        </p:txBody>
      </p:sp>
      <p:cxnSp>
        <p:nvCxnSpPr>
          <p:cNvPr id="53" name="直接箭头连接符 52"/>
          <p:cNvCxnSpPr>
            <a:stCxn id="35" idx="3"/>
            <a:endCxn id="52" idx="2"/>
          </p:cNvCxnSpPr>
          <p:nvPr/>
        </p:nvCxnSpPr>
        <p:spPr>
          <a:xfrm flipV="1">
            <a:off x="8726170" y="4821555"/>
            <a:ext cx="1546225" cy="59563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54" name="直接箭头连接符 53"/>
          <p:cNvCxnSpPr>
            <a:stCxn id="36" idx="3"/>
            <a:endCxn id="52" idx="0"/>
          </p:cNvCxnSpPr>
          <p:nvPr/>
        </p:nvCxnSpPr>
        <p:spPr>
          <a:xfrm>
            <a:off x="8198485" y="3432810"/>
            <a:ext cx="2073910" cy="46672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2" name="文本框 11"/>
          <p:cNvSpPr txBox="1"/>
          <p:nvPr/>
        </p:nvSpPr>
        <p:spPr>
          <a:xfrm>
            <a:off x="137795" y="809625"/>
            <a:ext cx="5332730" cy="521970"/>
          </a:xfrm>
          <a:prstGeom prst="rect">
            <a:avLst/>
          </a:prstGeom>
          <a:noFill/>
        </p:spPr>
        <p:txBody>
          <a:bodyPr wrap="square" rtlCol="0">
            <a:spAutoFit/>
          </a:bodyPr>
          <a:p>
            <a:r>
              <a:rPr lang="en-US" altLang="zh-CN" sz="2800" b="1">
                <a:latin typeface="等线" panose="02010600030101010101" charset="-122"/>
                <a:ea typeface="等线" panose="02010600030101010101" charset="-122"/>
                <a:cs typeface="等线" panose="02010600030101010101" charset="-122"/>
              </a:rPr>
              <a:t>3.2 </a:t>
            </a:r>
            <a:r>
              <a:rPr lang="zh-CN" sz="2800" b="1">
                <a:latin typeface="等线" panose="02010600030101010101" charset="-122"/>
                <a:ea typeface="等线" panose="02010600030101010101" charset="-122"/>
                <a:cs typeface="等线" panose="02010600030101010101" charset="-122"/>
              </a:rPr>
              <a:t>基于贝塞尔曲线的控制方法</a:t>
            </a:r>
            <a:endParaRPr lang="zh-CN" sz="2800" b="1">
              <a:latin typeface="等线" panose="02010600030101010101" charset="-122"/>
              <a:ea typeface="等线" panose="02010600030101010101" charset="-122"/>
              <a:cs typeface="等线" panose="02010600030101010101" charset="-122"/>
            </a:endParaRPr>
          </a:p>
        </p:txBody>
      </p:sp>
      <p:sp>
        <p:nvSpPr>
          <p:cNvPr id="13" name="文本框 12"/>
          <p:cNvSpPr txBox="1"/>
          <p:nvPr/>
        </p:nvSpPr>
        <p:spPr>
          <a:xfrm>
            <a:off x="0" y="1445260"/>
            <a:ext cx="10733405" cy="460375"/>
          </a:xfrm>
          <a:prstGeom prst="rect">
            <a:avLst/>
          </a:prstGeom>
          <a:noFill/>
        </p:spPr>
        <p:txBody>
          <a:bodyPr wrap="square" rtlCol="0">
            <a:spAutoFit/>
          </a:bodyPr>
          <a:p>
            <a:r>
              <a:rPr lang="zh-CN" altLang="en-US" sz="2400"/>
              <a:t>基于贝塞尔轨迹和椭圆轨迹的控制方法在有障碍场景下的运动情况对比</a:t>
            </a:r>
            <a:endParaRPr lang="zh-CN" altLang="en-US" sz="240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scene3"/>
          <p:cNvPicPr>
            <a:picLocks noChangeAspect="1"/>
          </p:cNvPicPr>
          <p:nvPr>
            <p:custDataLst>
              <p:tags r:id="rId1"/>
            </p:custDataLst>
          </p:nvPr>
        </p:nvPicPr>
        <p:blipFill>
          <a:blip r:embed="rId2"/>
          <a:stretch>
            <a:fillRect/>
          </a:stretch>
        </p:blipFill>
        <p:spPr>
          <a:xfrm>
            <a:off x="6329680" y="4469765"/>
            <a:ext cx="4474210" cy="2229485"/>
          </a:xfrm>
          <a:prstGeom prst="rect">
            <a:avLst/>
          </a:prstGeom>
        </p:spPr>
      </p:pic>
      <p:pic>
        <p:nvPicPr>
          <p:cNvPr id="19" name="图片 18" descr="scene2"/>
          <p:cNvPicPr>
            <a:picLocks noChangeAspect="1"/>
          </p:cNvPicPr>
          <p:nvPr>
            <p:custDataLst>
              <p:tags r:id="rId3"/>
            </p:custDataLst>
          </p:nvPr>
        </p:nvPicPr>
        <p:blipFill>
          <a:blip r:embed="rId4"/>
          <a:stretch>
            <a:fillRect/>
          </a:stretch>
        </p:blipFill>
        <p:spPr>
          <a:xfrm>
            <a:off x="1741805" y="4460240"/>
            <a:ext cx="4353560" cy="2244090"/>
          </a:xfrm>
          <a:prstGeom prst="rect">
            <a:avLst/>
          </a:prstGeom>
        </p:spPr>
      </p:pic>
      <p:pic>
        <p:nvPicPr>
          <p:cNvPr id="18" name="图片 17" descr="scene1"/>
          <p:cNvPicPr>
            <a:picLocks noChangeAspect="1"/>
          </p:cNvPicPr>
          <p:nvPr>
            <p:custDataLst>
              <p:tags r:id="rId5"/>
            </p:custDataLst>
          </p:nvPr>
        </p:nvPicPr>
        <p:blipFill>
          <a:blip r:embed="rId6"/>
          <a:stretch>
            <a:fillRect/>
          </a:stretch>
        </p:blipFill>
        <p:spPr>
          <a:xfrm>
            <a:off x="6329680" y="2206625"/>
            <a:ext cx="4403725" cy="2226945"/>
          </a:xfrm>
          <a:prstGeom prst="rect">
            <a:avLst/>
          </a:prstGeom>
        </p:spPr>
      </p:pic>
      <p:pic>
        <p:nvPicPr>
          <p:cNvPr id="14" name="图片 13" descr="scene0"/>
          <p:cNvPicPr>
            <a:picLocks noChangeAspect="1"/>
          </p:cNvPicPr>
          <p:nvPr>
            <p:custDataLst>
              <p:tags r:id="rId7"/>
            </p:custDataLst>
          </p:nvPr>
        </p:nvPicPr>
        <p:blipFill>
          <a:blip r:embed="rId8"/>
          <a:stretch>
            <a:fillRect/>
          </a:stretch>
        </p:blipFill>
        <p:spPr>
          <a:xfrm>
            <a:off x="1741805" y="2212340"/>
            <a:ext cx="4354195" cy="2212340"/>
          </a:xfrm>
          <a:prstGeom prst="rect">
            <a:avLst/>
          </a:prstGeom>
        </p:spPr>
      </p:pic>
      <p:grpSp>
        <p:nvGrpSpPr>
          <p:cNvPr id="2" name="组合 1"/>
          <p:cNvGrpSpPr/>
          <p:nvPr/>
        </p:nvGrpSpPr>
        <p:grpSpPr>
          <a:xfrm>
            <a:off x="-254000" y="173743"/>
            <a:ext cx="898070" cy="521970"/>
            <a:chOff x="-254000" y="201683"/>
            <a:chExt cx="898070" cy="521970"/>
          </a:xfrm>
        </p:grpSpPr>
        <p:sp>
          <p:nvSpPr>
            <p:cNvPr id="5" name="圆角矩形 4"/>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5706" y="201683"/>
              <a:ext cx="467694" cy="52197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3</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701167" y="144940"/>
            <a:ext cx="2213610" cy="582295"/>
          </a:xfrm>
          <a:prstGeom prst="rect">
            <a:avLst/>
          </a:prstGeom>
          <a:noFill/>
        </p:spPr>
        <p:txBody>
          <a:bodyPr wrap="none" lIns="91436" tIns="45718" rIns="91436" bIns="45718" rtlCol="0">
            <a:spAutoFit/>
          </a:bodyPr>
          <a:lstStyle/>
          <a:p>
            <a:pPr algn="l"/>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实验与结果</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082290" y="217805"/>
            <a:ext cx="9598660" cy="439420"/>
            <a:chOff x="2584397" y="217491"/>
            <a:chExt cx="10096500" cy="439541"/>
          </a:xfrm>
        </p:grpSpPr>
        <p:sp>
          <p:nvSpPr>
            <p:cNvPr id="4" name="圆角矩形 3"/>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圆角矩形 7"/>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1" name="图片 50"/>
          <p:cNvPicPr>
            <a:picLocks noChangeAspect="1"/>
          </p:cNvPicPr>
          <p:nvPr/>
        </p:nvPicPr>
        <p:blipFill rotWithShape="1">
          <a:blip r:embed="rId9" cstate="screen"/>
          <a:srcRect/>
          <a:stretch>
            <a:fillRect/>
          </a:stretch>
        </p:blipFill>
        <p:spPr>
          <a:xfrm>
            <a:off x="10733656" y="176254"/>
            <a:ext cx="1264639" cy="444778"/>
          </a:xfrm>
          <a:prstGeom prst="rect">
            <a:avLst/>
          </a:prstGeom>
        </p:spPr>
      </p:pic>
      <p:sp>
        <p:nvSpPr>
          <p:cNvPr id="15" name="灯片编号占位符 14"/>
          <p:cNvSpPr>
            <a:spLocks noGrp="1"/>
          </p:cNvSpPr>
          <p:nvPr>
            <p:ph type="sldNum" sz="quarter" idx="12"/>
          </p:nvPr>
        </p:nvSpPr>
        <p:spPr/>
        <p:txBody>
          <a:bodyPr/>
          <a:p>
            <a:fld id="{01635508-54A0-4FB0-A4C5-6467DE85E924}" type="slidenum">
              <a:rPr lang="zh-CN" altLang="en-US" smtClean="0"/>
            </a:fld>
            <a:endParaRPr lang="zh-CN" altLang="en-US"/>
          </a:p>
        </p:txBody>
      </p:sp>
      <p:sp>
        <p:nvSpPr>
          <p:cNvPr id="37" name="文本框 36"/>
          <p:cNvSpPr txBox="1"/>
          <p:nvPr>
            <p:custDataLst>
              <p:tags r:id="rId10"/>
            </p:custDataLst>
          </p:nvPr>
        </p:nvSpPr>
        <p:spPr>
          <a:xfrm>
            <a:off x="4351655" y="6582410"/>
            <a:ext cx="3715385" cy="275590"/>
          </a:xfrm>
          <a:prstGeom prst="rect">
            <a:avLst/>
          </a:prstGeom>
          <a:noFill/>
        </p:spPr>
        <p:txBody>
          <a:bodyPr wrap="none" rtlCol="0" anchor="t">
            <a:spAutoFit/>
          </a:bodyPr>
          <a:p>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3</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.11 </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不同场景下多种强化学习方法的训练过程图像</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p:txBody>
      </p:sp>
      <p:sp>
        <p:nvSpPr>
          <p:cNvPr id="41" name="文本框 40"/>
          <p:cNvSpPr txBox="1"/>
          <p:nvPr>
            <p:custDataLst>
              <p:tags r:id="rId11"/>
            </p:custDataLst>
          </p:nvPr>
        </p:nvSpPr>
        <p:spPr>
          <a:xfrm>
            <a:off x="7669530" y="2148205"/>
            <a:ext cx="2010410" cy="368300"/>
          </a:xfrm>
          <a:prstGeom prst="rect">
            <a:avLst/>
          </a:prstGeom>
          <a:noFill/>
        </p:spPr>
        <p:txBody>
          <a:bodyPr wrap="square" rtlCol="0">
            <a:spAutoFit/>
          </a:bodyPr>
          <a:p>
            <a:r>
              <a:rPr lang="zh-CN" altLang="en-US"/>
              <a:t>场景</a:t>
            </a:r>
            <a:r>
              <a:rPr lang="en-US" altLang="zh-CN"/>
              <a:t>2</a:t>
            </a:r>
            <a:r>
              <a:rPr lang="zh-CN" altLang="en-US"/>
              <a:t>：木板障碍</a:t>
            </a:r>
            <a:endParaRPr lang="zh-CN" altLang="en-US"/>
          </a:p>
        </p:txBody>
      </p:sp>
      <p:sp>
        <p:nvSpPr>
          <p:cNvPr id="42" name="文本框 41"/>
          <p:cNvSpPr txBox="1"/>
          <p:nvPr>
            <p:custDataLst>
              <p:tags r:id="rId12"/>
            </p:custDataLst>
          </p:nvPr>
        </p:nvSpPr>
        <p:spPr>
          <a:xfrm>
            <a:off x="2917825" y="4448175"/>
            <a:ext cx="2010410" cy="368300"/>
          </a:xfrm>
          <a:prstGeom prst="rect">
            <a:avLst/>
          </a:prstGeom>
          <a:noFill/>
        </p:spPr>
        <p:txBody>
          <a:bodyPr wrap="square" rtlCol="0">
            <a:spAutoFit/>
          </a:bodyPr>
          <a:p>
            <a:r>
              <a:rPr lang="zh-CN" altLang="en-US"/>
              <a:t>场景</a:t>
            </a:r>
            <a:r>
              <a:rPr lang="en-US" altLang="zh-CN"/>
              <a:t>3</a:t>
            </a:r>
            <a:r>
              <a:rPr lang="zh-CN" altLang="en-US"/>
              <a:t>：斜坡障碍</a:t>
            </a:r>
            <a:endParaRPr lang="zh-CN" altLang="en-US"/>
          </a:p>
        </p:txBody>
      </p:sp>
      <p:sp>
        <p:nvSpPr>
          <p:cNvPr id="43" name="文本框 42"/>
          <p:cNvSpPr txBox="1"/>
          <p:nvPr>
            <p:custDataLst>
              <p:tags r:id="rId13"/>
            </p:custDataLst>
          </p:nvPr>
        </p:nvSpPr>
        <p:spPr>
          <a:xfrm>
            <a:off x="7669530" y="4448175"/>
            <a:ext cx="2010410" cy="368300"/>
          </a:xfrm>
          <a:prstGeom prst="rect">
            <a:avLst/>
          </a:prstGeom>
          <a:noFill/>
        </p:spPr>
        <p:txBody>
          <a:bodyPr wrap="square" rtlCol="0">
            <a:spAutoFit/>
          </a:bodyPr>
          <a:p>
            <a:r>
              <a:rPr lang="zh-CN" altLang="en-US"/>
              <a:t>场景</a:t>
            </a:r>
            <a:r>
              <a:rPr lang="en-US" altLang="zh-CN"/>
              <a:t>4</a:t>
            </a:r>
            <a:r>
              <a:rPr lang="zh-CN" altLang="en-US"/>
              <a:t>：圆柱障碍</a:t>
            </a:r>
            <a:endParaRPr lang="zh-CN" altLang="en-US"/>
          </a:p>
        </p:txBody>
      </p:sp>
      <p:sp>
        <p:nvSpPr>
          <p:cNvPr id="16" name="文本框 15"/>
          <p:cNvSpPr txBox="1"/>
          <p:nvPr>
            <p:custDataLst>
              <p:tags r:id="rId14"/>
            </p:custDataLst>
          </p:nvPr>
        </p:nvSpPr>
        <p:spPr>
          <a:xfrm>
            <a:off x="3044825" y="2139315"/>
            <a:ext cx="2010410" cy="368300"/>
          </a:xfrm>
          <a:prstGeom prst="rect">
            <a:avLst/>
          </a:prstGeom>
          <a:noFill/>
        </p:spPr>
        <p:txBody>
          <a:bodyPr wrap="square" rtlCol="0">
            <a:spAutoFit/>
          </a:bodyPr>
          <a:p>
            <a:r>
              <a:rPr lang="zh-CN" altLang="en-US"/>
              <a:t>场景</a:t>
            </a:r>
            <a:r>
              <a:rPr lang="en-US" altLang="zh-CN"/>
              <a:t>1</a:t>
            </a:r>
            <a:r>
              <a:rPr lang="zh-CN" altLang="en-US"/>
              <a:t>：平地</a:t>
            </a:r>
            <a:endParaRPr lang="zh-CN" altLang="en-US"/>
          </a:p>
        </p:txBody>
      </p:sp>
      <p:sp>
        <p:nvSpPr>
          <p:cNvPr id="17" name="文本框 16"/>
          <p:cNvSpPr txBox="1"/>
          <p:nvPr/>
        </p:nvSpPr>
        <p:spPr>
          <a:xfrm>
            <a:off x="64770" y="1151890"/>
            <a:ext cx="12127865" cy="1014730"/>
          </a:xfrm>
          <a:prstGeom prst="rect">
            <a:avLst/>
          </a:prstGeom>
          <a:noFill/>
        </p:spPr>
        <p:txBody>
          <a:bodyPr wrap="square" rtlCol="0">
            <a:spAutoFit/>
          </a:bodyPr>
          <a:p>
            <a:r>
              <a:rPr lang="zh-CN" altLang="en-US" sz="2000"/>
              <a:t>（</a:t>
            </a:r>
            <a:r>
              <a:rPr lang="en-US" altLang="zh-CN" sz="2000"/>
              <a:t>1</a:t>
            </a:r>
            <a:r>
              <a:rPr lang="zh-CN" altLang="en-US" sz="2000"/>
              <a:t>）</a:t>
            </a:r>
            <a:r>
              <a:rPr lang="en-US" altLang="zh-CN" sz="2000"/>
              <a:t>ARS-Bezier</a:t>
            </a:r>
            <a:r>
              <a:rPr lang="zh-CN" altLang="en-US" sz="2000"/>
              <a:t>方法</a:t>
            </a:r>
            <a:r>
              <a:rPr lang="zh-CN" altLang="en-US" sz="2000">
                <a:solidFill>
                  <a:srgbClr val="FF0000"/>
                </a:solidFill>
              </a:rPr>
              <a:t>收敛更快，训练过程稳定</a:t>
            </a:r>
            <a:r>
              <a:rPr lang="zh-CN" altLang="en-US" sz="2000"/>
              <a:t>（有可能是</a:t>
            </a:r>
            <a:r>
              <a:rPr lang="zh-CN" altLang="en-US" sz="2000">
                <a:solidFill>
                  <a:srgbClr val="FF0000"/>
                </a:solidFill>
              </a:rPr>
              <a:t>贝塞尔曲线提供了较好的初始解</a:t>
            </a:r>
            <a:r>
              <a:rPr lang="zh-CN" altLang="en-US" sz="2000"/>
              <a:t>），并且</a:t>
            </a:r>
            <a:r>
              <a:rPr lang="zh-CN" altLang="en-US" sz="2000">
                <a:solidFill>
                  <a:srgbClr val="FF0000"/>
                </a:solidFill>
              </a:rPr>
              <a:t>无需</a:t>
            </a:r>
            <a:r>
              <a:rPr lang="en-US" altLang="zh-CN" sz="2000">
                <a:solidFill>
                  <a:srgbClr val="FF0000"/>
                </a:solidFill>
              </a:rPr>
              <a:t>GPU</a:t>
            </a:r>
            <a:r>
              <a:rPr lang="zh-CN" altLang="en-US" sz="2000">
                <a:solidFill>
                  <a:srgbClr val="FF0000"/>
                </a:solidFill>
              </a:rPr>
              <a:t>，计算开销较小</a:t>
            </a:r>
            <a:endParaRPr lang="zh-CN" altLang="en-US" sz="2000"/>
          </a:p>
          <a:p>
            <a:r>
              <a:rPr lang="zh-CN" altLang="en-US" sz="2000"/>
              <a:t>（</a:t>
            </a:r>
            <a:r>
              <a:rPr lang="en-US" altLang="zh-CN" sz="2000"/>
              <a:t>2</a:t>
            </a:r>
            <a:r>
              <a:rPr lang="zh-CN" altLang="en-US" sz="2000"/>
              <a:t>）然而</a:t>
            </a:r>
            <a:r>
              <a:rPr lang="en-US" altLang="zh-CN" sz="2000">
                <a:sym typeface="+mn-ea"/>
              </a:rPr>
              <a:t>ARS-Bezier</a:t>
            </a:r>
            <a:r>
              <a:rPr lang="zh-CN" altLang="en-US" sz="2000">
                <a:sym typeface="+mn-ea"/>
              </a:rPr>
              <a:t>方法中</a:t>
            </a:r>
            <a:r>
              <a:rPr lang="zh-CN" altLang="en-US" sz="2000"/>
              <a:t>，机器人</a:t>
            </a:r>
            <a:r>
              <a:rPr lang="zh-CN" altLang="en-US" sz="2000">
                <a:solidFill>
                  <a:srgbClr val="0070C0"/>
                </a:solidFill>
              </a:rPr>
              <a:t>速度受摆动信号影响</a:t>
            </a:r>
            <a:r>
              <a:rPr lang="zh-CN" altLang="en-US" sz="2000"/>
              <a:t>，导致机器人可前进的最远距离相对较小</a:t>
            </a:r>
            <a:endParaRPr lang="zh-CN" altLang="en-US" sz="2000"/>
          </a:p>
        </p:txBody>
      </p:sp>
      <p:sp>
        <p:nvSpPr>
          <p:cNvPr id="11" name="文本框 10"/>
          <p:cNvSpPr txBox="1"/>
          <p:nvPr/>
        </p:nvSpPr>
        <p:spPr>
          <a:xfrm>
            <a:off x="137795" y="696595"/>
            <a:ext cx="11998325" cy="891540"/>
          </a:xfrm>
          <a:prstGeom prst="rect">
            <a:avLst/>
          </a:prstGeom>
          <a:noFill/>
        </p:spPr>
        <p:txBody>
          <a:bodyPr wrap="square" rtlCol="0">
            <a:spAutoFit/>
          </a:bodyPr>
          <a:p>
            <a:r>
              <a:rPr lang="en-US" altLang="zh-CN" sz="2800" b="1">
                <a:latin typeface="等线" panose="02010600030101010101" charset="-122"/>
                <a:ea typeface="等线" panose="02010600030101010101" charset="-122"/>
                <a:cs typeface="等线" panose="02010600030101010101" charset="-122"/>
              </a:rPr>
              <a:t>3.3 </a:t>
            </a:r>
            <a:r>
              <a:rPr lang="zh-CN" sz="2800" b="1">
                <a:latin typeface="等线" panose="02010600030101010101" charset="-122"/>
                <a:ea typeface="等线" panose="02010600030101010101" charset="-122"/>
                <a:cs typeface="等线" panose="02010600030101010101" charset="-122"/>
              </a:rPr>
              <a:t>基于强化学习的控制方法</a:t>
            </a:r>
            <a:r>
              <a:rPr lang="en-US" altLang="zh-CN" sz="2800" b="1">
                <a:latin typeface="等线" panose="02010600030101010101" charset="-122"/>
                <a:ea typeface="等线" panose="02010600030101010101" charset="-122"/>
                <a:cs typeface="等线" panose="02010600030101010101" charset="-122"/>
              </a:rPr>
              <a:t>        </a:t>
            </a:r>
            <a:r>
              <a:rPr lang="en-US" altLang="zh-CN" sz="2400" b="1">
                <a:latin typeface="等线" panose="02010600030101010101" charset="-122"/>
                <a:ea typeface="等线" panose="02010600030101010101" charset="-122"/>
                <a:cs typeface="等线" panose="02010600030101010101" charset="-122"/>
                <a:sym typeface="+mn-ea"/>
              </a:rPr>
              <a:t>-- </a:t>
            </a:r>
            <a:r>
              <a:rPr lang="zh-CN" altLang="en-US" sz="2400" b="1">
                <a:latin typeface="等线" panose="02010600030101010101" charset="-122"/>
                <a:ea typeface="等线" panose="02010600030101010101" charset="-122"/>
                <a:cs typeface="等线" panose="02010600030101010101" charset="-122"/>
                <a:sym typeface="+mn-ea"/>
              </a:rPr>
              <a:t>对比实验结果</a:t>
            </a:r>
            <a:endParaRPr lang="zh-CN" altLang="en-US" sz="2400" b="1">
              <a:latin typeface="等线" panose="02010600030101010101" charset="-122"/>
              <a:ea typeface="等线" panose="02010600030101010101" charset="-122"/>
              <a:cs typeface="等线" panose="02010600030101010101" charset="-122"/>
            </a:endParaRPr>
          </a:p>
          <a:p>
            <a:endParaRPr lang="en-US" altLang="zh-CN" sz="2400" b="1">
              <a:latin typeface="等线" panose="02010600030101010101" charset="-122"/>
              <a:ea typeface="等线" panose="02010600030101010101" charset="-122"/>
              <a:cs typeface="等线" panose="02010600030101010101"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00" y="173743"/>
            <a:ext cx="898070" cy="521970"/>
            <a:chOff x="-254000" y="201683"/>
            <a:chExt cx="898070" cy="521970"/>
          </a:xfrm>
        </p:grpSpPr>
        <p:sp>
          <p:nvSpPr>
            <p:cNvPr id="5" name="圆角矩形 4"/>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5706" y="201683"/>
              <a:ext cx="467694" cy="52197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3</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701167" y="144940"/>
            <a:ext cx="2213610" cy="582295"/>
          </a:xfrm>
          <a:prstGeom prst="rect">
            <a:avLst/>
          </a:prstGeom>
          <a:noFill/>
        </p:spPr>
        <p:txBody>
          <a:bodyPr wrap="none" lIns="91436" tIns="45718" rIns="91436" bIns="45718" rtlCol="0">
            <a:spAutoFit/>
          </a:bodyPr>
          <a:lstStyle/>
          <a:p>
            <a:pPr algn="l"/>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实验与结果</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082290" y="217805"/>
            <a:ext cx="9598660" cy="439420"/>
            <a:chOff x="2584397" y="217491"/>
            <a:chExt cx="10096500" cy="439541"/>
          </a:xfrm>
        </p:grpSpPr>
        <p:sp>
          <p:nvSpPr>
            <p:cNvPr id="4" name="圆角矩形 3"/>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圆角矩形 7"/>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1" name="图片 50"/>
          <p:cNvPicPr>
            <a:picLocks noChangeAspect="1"/>
          </p:cNvPicPr>
          <p:nvPr/>
        </p:nvPicPr>
        <p:blipFill rotWithShape="1">
          <a:blip r:embed="rId1" cstate="screen"/>
          <a:srcRect/>
          <a:stretch>
            <a:fillRect/>
          </a:stretch>
        </p:blipFill>
        <p:spPr>
          <a:xfrm>
            <a:off x="10733656" y="176254"/>
            <a:ext cx="1264639" cy="444778"/>
          </a:xfrm>
          <a:prstGeom prst="rect">
            <a:avLst/>
          </a:prstGeom>
        </p:spPr>
      </p:pic>
      <p:sp>
        <p:nvSpPr>
          <p:cNvPr id="15" name="灯片编号占位符 14"/>
          <p:cNvSpPr>
            <a:spLocks noGrp="1"/>
          </p:cNvSpPr>
          <p:nvPr>
            <p:ph type="sldNum" sz="quarter" idx="12"/>
          </p:nvPr>
        </p:nvSpPr>
        <p:spPr/>
        <p:txBody>
          <a:bodyPr/>
          <a:p>
            <a:fld id="{01635508-54A0-4FB0-A4C5-6467DE85E924}" type="slidenum">
              <a:rPr lang="zh-CN" altLang="en-US" smtClean="0"/>
            </a:fld>
            <a:endParaRPr lang="zh-CN" altLang="en-US"/>
          </a:p>
        </p:txBody>
      </p:sp>
      <p:pic>
        <p:nvPicPr>
          <p:cNvPr id="14" name="图片 13"/>
          <p:cNvPicPr>
            <a:picLocks noChangeAspect="1"/>
          </p:cNvPicPr>
          <p:nvPr/>
        </p:nvPicPr>
        <p:blipFill>
          <a:blip r:embed="rId2"/>
          <a:srcRect t="1272"/>
          <a:stretch>
            <a:fillRect/>
          </a:stretch>
        </p:blipFill>
        <p:spPr>
          <a:xfrm>
            <a:off x="1275715" y="1737995"/>
            <a:ext cx="6338570" cy="4928870"/>
          </a:xfrm>
          <a:prstGeom prst="rect">
            <a:avLst/>
          </a:prstGeom>
        </p:spPr>
      </p:pic>
      <p:sp>
        <p:nvSpPr>
          <p:cNvPr id="17" name="文本框 16"/>
          <p:cNvSpPr txBox="1"/>
          <p:nvPr/>
        </p:nvSpPr>
        <p:spPr>
          <a:xfrm>
            <a:off x="0" y="2780030"/>
            <a:ext cx="1355725" cy="645160"/>
          </a:xfrm>
          <a:prstGeom prst="rect">
            <a:avLst/>
          </a:prstGeom>
          <a:noFill/>
        </p:spPr>
        <p:txBody>
          <a:bodyPr wrap="square" rtlCol="0">
            <a:spAutoFit/>
          </a:bodyPr>
          <a:p>
            <a:pPr algn="ctr"/>
            <a:r>
              <a:rPr lang="en-US" altLang="zh-CN"/>
              <a:t>ARS-Bezier</a:t>
            </a:r>
            <a:endParaRPr lang="en-US" altLang="zh-CN"/>
          </a:p>
          <a:p>
            <a:pPr algn="ctr"/>
            <a:r>
              <a:rPr lang="en-US" altLang="zh-CN">
                <a:sym typeface="+mn-ea"/>
              </a:rPr>
              <a:t>(simple)</a:t>
            </a:r>
            <a:endParaRPr lang="en-US" altLang="zh-CN"/>
          </a:p>
        </p:txBody>
      </p:sp>
      <p:sp>
        <p:nvSpPr>
          <p:cNvPr id="18" name="文本框 17"/>
          <p:cNvSpPr txBox="1"/>
          <p:nvPr/>
        </p:nvSpPr>
        <p:spPr>
          <a:xfrm>
            <a:off x="65405" y="5038725"/>
            <a:ext cx="1290955" cy="368300"/>
          </a:xfrm>
          <a:prstGeom prst="rect">
            <a:avLst/>
          </a:prstGeom>
          <a:noFill/>
        </p:spPr>
        <p:txBody>
          <a:bodyPr wrap="square" rtlCol="0">
            <a:spAutoFit/>
          </a:bodyPr>
          <a:p>
            <a:r>
              <a:rPr lang="en-US" altLang="zh-CN"/>
              <a:t>ARS-Bezier</a:t>
            </a:r>
            <a:endParaRPr lang="zh-CN" altLang="en-US"/>
          </a:p>
        </p:txBody>
      </p:sp>
      <p:sp>
        <p:nvSpPr>
          <p:cNvPr id="41" name="文本框 40"/>
          <p:cNvSpPr txBox="1"/>
          <p:nvPr/>
        </p:nvSpPr>
        <p:spPr>
          <a:xfrm>
            <a:off x="1395095" y="1369695"/>
            <a:ext cx="2010410" cy="368300"/>
          </a:xfrm>
          <a:prstGeom prst="rect">
            <a:avLst/>
          </a:prstGeom>
          <a:noFill/>
        </p:spPr>
        <p:txBody>
          <a:bodyPr wrap="square" rtlCol="0">
            <a:spAutoFit/>
          </a:bodyPr>
          <a:p>
            <a:r>
              <a:rPr lang="zh-CN" altLang="en-US"/>
              <a:t>场景</a:t>
            </a:r>
            <a:r>
              <a:rPr lang="en-US" altLang="zh-CN"/>
              <a:t>2</a:t>
            </a:r>
            <a:r>
              <a:rPr lang="zh-CN" altLang="en-US"/>
              <a:t>：木板障碍</a:t>
            </a:r>
            <a:endParaRPr lang="zh-CN" altLang="en-US"/>
          </a:p>
        </p:txBody>
      </p:sp>
      <p:sp>
        <p:nvSpPr>
          <p:cNvPr id="42" name="文本框 41"/>
          <p:cNvSpPr txBox="1"/>
          <p:nvPr/>
        </p:nvSpPr>
        <p:spPr>
          <a:xfrm>
            <a:off x="3405505" y="1369695"/>
            <a:ext cx="2010410" cy="368300"/>
          </a:xfrm>
          <a:prstGeom prst="rect">
            <a:avLst/>
          </a:prstGeom>
          <a:noFill/>
        </p:spPr>
        <p:txBody>
          <a:bodyPr wrap="square" rtlCol="0">
            <a:spAutoFit/>
          </a:bodyPr>
          <a:p>
            <a:r>
              <a:rPr lang="zh-CN" altLang="en-US"/>
              <a:t>场景</a:t>
            </a:r>
            <a:r>
              <a:rPr lang="en-US" altLang="zh-CN"/>
              <a:t>3</a:t>
            </a:r>
            <a:r>
              <a:rPr lang="zh-CN" altLang="en-US"/>
              <a:t>：斜坡障碍</a:t>
            </a:r>
            <a:endParaRPr lang="zh-CN" altLang="en-US"/>
          </a:p>
        </p:txBody>
      </p:sp>
      <p:sp>
        <p:nvSpPr>
          <p:cNvPr id="43" name="文本框 42"/>
          <p:cNvSpPr txBox="1"/>
          <p:nvPr/>
        </p:nvSpPr>
        <p:spPr>
          <a:xfrm>
            <a:off x="5415915" y="1369695"/>
            <a:ext cx="2010410" cy="368300"/>
          </a:xfrm>
          <a:prstGeom prst="rect">
            <a:avLst/>
          </a:prstGeom>
          <a:noFill/>
        </p:spPr>
        <p:txBody>
          <a:bodyPr wrap="square" rtlCol="0">
            <a:spAutoFit/>
          </a:bodyPr>
          <a:p>
            <a:r>
              <a:rPr lang="zh-CN" altLang="en-US"/>
              <a:t>场景</a:t>
            </a:r>
            <a:r>
              <a:rPr lang="en-US" altLang="zh-CN"/>
              <a:t>4</a:t>
            </a:r>
            <a:r>
              <a:rPr lang="zh-CN" altLang="en-US"/>
              <a:t>：圆柱障碍</a:t>
            </a:r>
            <a:endParaRPr lang="zh-CN" altLang="en-US"/>
          </a:p>
        </p:txBody>
      </p:sp>
      <p:sp>
        <p:nvSpPr>
          <p:cNvPr id="19" name="文本框 18"/>
          <p:cNvSpPr txBox="1"/>
          <p:nvPr>
            <p:custDataLst>
              <p:tags r:id="rId3"/>
            </p:custDataLst>
          </p:nvPr>
        </p:nvSpPr>
        <p:spPr>
          <a:xfrm>
            <a:off x="2618740" y="6582410"/>
            <a:ext cx="4188460" cy="275590"/>
          </a:xfrm>
          <a:prstGeom prst="rect">
            <a:avLst/>
          </a:prstGeom>
          <a:noFill/>
        </p:spPr>
        <p:txBody>
          <a:bodyPr wrap="none" rtlCol="0" anchor="t">
            <a:spAutoFit/>
          </a:bodyPr>
          <a:p>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3</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.12 </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随机环境训练后两种</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ARS-Bezier</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方法在各场景的表现</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p:txBody>
      </p:sp>
      <p:sp>
        <p:nvSpPr>
          <p:cNvPr id="36" name="矩形 35"/>
          <p:cNvSpPr/>
          <p:nvPr/>
        </p:nvSpPr>
        <p:spPr>
          <a:xfrm>
            <a:off x="4625340" y="3047365"/>
            <a:ext cx="175895" cy="924560"/>
          </a:xfrm>
          <a:prstGeom prst="rect">
            <a:avLst/>
          </a:prstGeom>
          <a:noFill/>
          <a:ln w="28575">
            <a:solidFill>
              <a:srgbClr val="FF0000"/>
            </a:solidFill>
          </a:ln>
          <a:extLst>
            <a:ext uri="{909E8E84-426E-40DD-AFC4-6F175D3DCCD1}">
              <a14:hiddenFill xmlns:a14="http://schemas.microsoft.com/office/drawing/2010/main">
                <a:solidFill>
                  <a:srgbClr val="FF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矩形 19"/>
          <p:cNvSpPr/>
          <p:nvPr/>
        </p:nvSpPr>
        <p:spPr>
          <a:xfrm>
            <a:off x="4087495" y="2299970"/>
            <a:ext cx="625475" cy="215265"/>
          </a:xfrm>
          <a:prstGeom prst="rect">
            <a:avLst/>
          </a:prstGeom>
          <a:noFill/>
          <a:ln w="28575">
            <a:solidFill>
              <a:srgbClr val="FF0000"/>
            </a:solidFill>
          </a:ln>
          <a:extLst>
            <a:ext uri="{909E8E84-426E-40DD-AFC4-6F175D3DCCD1}">
              <a14:hiddenFill xmlns:a14="http://schemas.microsoft.com/office/drawing/2010/main">
                <a:solidFill>
                  <a:srgbClr val="FF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2" name="文本框 51"/>
          <p:cNvSpPr txBox="1"/>
          <p:nvPr/>
        </p:nvSpPr>
        <p:spPr>
          <a:xfrm>
            <a:off x="7852410" y="1870075"/>
            <a:ext cx="2755265" cy="645160"/>
          </a:xfrm>
          <a:prstGeom prst="rect">
            <a:avLst/>
          </a:prstGeom>
          <a:noFill/>
        </p:spPr>
        <p:txBody>
          <a:bodyPr wrap="square" rtlCol="0">
            <a:spAutoFit/>
          </a:bodyPr>
          <a:p>
            <a:pPr algn="ctr"/>
            <a:r>
              <a:rPr lang="zh-CN" altLang="en-US">
                <a:solidFill>
                  <a:srgbClr val="FF0000"/>
                </a:solidFill>
              </a:rPr>
              <a:t>在</a:t>
            </a:r>
            <a:r>
              <a:rPr lang="en-US" altLang="zh-CN">
                <a:solidFill>
                  <a:srgbClr val="FF0000"/>
                </a:solidFill>
              </a:rPr>
              <a:t>Y=-0.2</a:t>
            </a:r>
            <a:r>
              <a:rPr lang="zh-CN" altLang="en-US">
                <a:solidFill>
                  <a:srgbClr val="FF0000"/>
                </a:solidFill>
              </a:rPr>
              <a:t>位置</a:t>
            </a:r>
            <a:endParaRPr lang="zh-CN" altLang="en-US">
              <a:solidFill>
                <a:srgbClr val="FF0000"/>
              </a:solidFill>
            </a:endParaRPr>
          </a:p>
          <a:p>
            <a:pPr algn="ctr"/>
            <a:r>
              <a:rPr lang="zh-CN" altLang="en-US">
                <a:solidFill>
                  <a:srgbClr val="FF0000"/>
                </a:solidFill>
              </a:rPr>
              <a:t>机器鼠后腿被障碍物卡住</a:t>
            </a:r>
            <a:endParaRPr lang="zh-CN" altLang="en-US">
              <a:solidFill>
                <a:srgbClr val="FF0000"/>
              </a:solidFill>
            </a:endParaRPr>
          </a:p>
        </p:txBody>
      </p:sp>
      <p:cxnSp>
        <p:nvCxnSpPr>
          <p:cNvPr id="54" name="直接箭头连接符 53"/>
          <p:cNvCxnSpPr>
            <a:stCxn id="20" idx="3"/>
            <a:endCxn id="52" idx="1"/>
          </p:cNvCxnSpPr>
          <p:nvPr/>
        </p:nvCxnSpPr>
        <p:spPr>
          <a:xfrm flipV="1">
            <a:off x="4712970" y="2192655"/>
            <a:ext cx="3139440" cy="21526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21" name="直接箭头连接符 20"/>
          <p:cNvCxnSpPr>
            <a:stCxn id="36" idx="3"/>
            <a:endCxn id="52" idx="1"/>
          </p:cNvCxnSpPr>
          <p:nvPr/>
        </p:nvCxnSpPr>
        <p:spPr>
          <a:xfrm flipV="1">
            <a:off x="4801235" y="2192655"/>
            <a:ext cx="3051175" cy="131699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2" name="文本框 11"/>
          <p:cNvSpPr txBox="1"/>
          <p:nvPr>
            <p:custDataLst>
              <p:tags r:id="rId4"/>
            </p:custDataLst>
          </p:nvPr>
        </p:nvSpPr>
        <p:spPr>
          <a:xfrm>
            <a:off x="8152765" y="5807710"/>
            <a:ext cx="3519170" cy="244475"/>
          </a:xfrm>
          <a:prstGeom prst="rect">
            <a:avLst/>
          </a:prstGeom>
          <a:noFill/>
        </p:spPr>
        <p:txBody>
          <a:bodyPr wrap="none" rtlCol="0" anchor="t">
            <a:noAutofit/>
          </a:bodyPr>
          <a:p>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3</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.13 </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随机环境下两种</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ARS-Bezier</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方法的训练过程</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p:txBody>
      </p:sp>
      <p:sp>
        <p:nvSpPr>
          <p:cNvPr id="11" name="文本框 10"/>
          <p:cNvSpPr txBox="1"/>
          <p:nvPr/>
        </p:nvSpPr>
        <p:spPr>
          <a:xfrm>
            <a:off x="137795" y="696595"/>
            <a:ext cx="11998325" cy="891540"/>
          </a:xfrm>
          <a:prstGeom prst="rect">
            <a:avLst/>
          </a:prstGeom>
          <a:noFill/>
        </p:spPr>
        <p:txBody>
          <a:bodyPr wrap="square" rtlCol="0">
            <a:spAutoFit/>
          </a:bodyPr>
          <a:p>
            <a:r>
              <a:rPr lang="en-US" altLang="zh-CN" sz="2800" b="1">
                <a:latin typeface="等线" panose="02010600030101010101" charset="-122"/>
                <a:ea typeface="等线" panose="02010600030101010101" charset="-122"/>
                <a:cs typeface="等线" panose="02010600030101010101" charset="-122"/>
              </a:rPr>
              <a:t>3.3 </a:t>
            </a:r>
            <a:r>
              <a:rPr lang="zh-CN" sz="2800" b="1">
                <a:latin typeface="等线" panose="02010600030101010101" charset="-122"/>
                <a:ea typeface="等线" panose="02010600030101010101" charset="-122"/>
                <a:cs typeface="等线" panose="02010600030101010101" charset="-122"/>
              </a:rPr>
              <a:t>基于强化学习的控制方法</a:t>
            </a:r>
            <a:r>
              <a:rPr lang="en-US" altLang="zh-CN" sz="2800" b="1">
                <a:latin typeface="等线" panose="02010600030101010101" charset="-122"/>
                <a:ea typeface="等线" panose="02010600030101010101" charset="-122"/>
                <a:cs typeface="等线" panose="02010600030101010101" charset="-122"/>
              </a:rPr>
              <a:t>        </a:t>
            </a:r>
            <a:r>
              <a:rPr lang="en-US" altLang="zh-CN" sz="2400" b="1">
                <a:latin typeface="等线" panose="02010600030101010101" charset="-122"/>
                <a:ea typeface="等线" panose="02010600030101010101" charset="-122"/>
                <a:cs typeface="等线" panose="02010600030101010101" charset="-122"/>
                <a:sym typeface="+mn-ea"/>
              </a:rPr>
              <a:t>-- </a:t>
            </a:r>
            <a:r>
              <a:rPr lang="zh-CN" altLang="en-US" sz="2400" b="1">
                <a:latin typeface="等线" panose="02010600030101010101" charset="-122"/>
                <a:ea typeface="等线" panose="02010600030101010101" charset="-122"/>
                <a:cs typeface="等线" panose="02010600030101010101" charset="-122"/>
                <a:sym typeface="+mn-ea"/>
              </a:rPr>
              <a:t>环境随机化方法</a:t>
            </a:r>
            <a:r>
              <a:rPr lang="zh-CN" altLang="en-US" sz="2400" b="1">
                <a:latin typeface="等线" panose="02010600030101010101" charset="-122"/>
                <a:ea typeface="等线" panose="02010600030101010101" charset="-122"/>
                <a:cs typeface="等线" panose="02010600030101010101" charset="-122"/>
                <a:sym typeface="+mn-ea"/>
              </a:rPr>
              <a:t>性能分析</a:t>
            </a:r>
            <a:endParaRPr lang="zh-CN" altLang="en-US" sz="2400" b="1">
              <a:latin typeface="等线" panose="02010600030101010101" charset="-122"/>
              <a:ea typeface="等线" panose="02010600030101010101" charset="-122"/>
              <a:cs typeface="等线" panose="02010600030101010101" charset="-122"/>
            </a:endParaRPr>
          </a:p>
          <a:p>
            <a:endParaRPr lang="en-US" altLang="zh-CN" sz="2400" b="1">
              <a:latin typeface="等线" panose="02010600030101010101" charset="-122"/>
              <a:ea typeface="等线" panose="02010600030101010101" charset="-122"/>
              <a:cs typeface="等线" panose="02010600030101010101" charset="-122"/>
            </a:endParaRPr>
          </a:p>
        </p:txBody>
      </p:sp>
      <p:pic>
        <p:nvPicPr>
          <p:cNvPr id="13" name="图片 12" descr="random_train"/>
          <p:cNvPicPr>
            <a:picLocks noChangeAspect="1"/>
          </p:cNvPicPr>
          <p:nvPr/>
        </p:nvPicPr>
        <p:blipFill>
          <a:blip r:embed="rId5"/>
          <a:stretch>
            <a:fillRect/>
          </a:stretch>
        </p:blipFill>
        <p:spPr>
          <a:xfrm>
            <a:off x="7614285" y="3425190"/>
            <a:ext cx="4577080" cy="2271395"/>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custDataLst>
              <p:tags r:id="rId1"/>
            </p:custDataLst>
          </p:nvPr>
        </p:nvCxnSpPr>
        <p:spPr>
          <a:xfrm>
            <a:off x="4277437" y="1619962"/>
            <a:ext cx="7914563"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custDataLst>
              <p:tags r:id="rId2"/>
            </p:custDataLst>
          </p:nvPr>
        </p:nvGrpSpPr>
        <p:grpSpPr>
          <a:xfrm>
            <a:off x="5389226" y="1257300"/>
            <a:ext cx="976380" cy="767990"/>
            <a:chOff x="5389226" y="1257300"/>
            <a:chExt cx="976380" cy="767990"/>
          </a:xfrm>
        </p:grpSpPr>
        <p:sp>
          <p:nvSpPr>
            <p:cNvPr id="11" name="矩形 10"/>
            <p:cNvSpPr/>
            <p:nvPr>
              <p:custDataLst>
                <p:tags r:id="rId3"/>
              </p:custDataLst>
            </p:nvPr>
          </p:nvSpPr>
          <p:spPr>
            <a:xfrm>
              <a:off x="5493421" y="1257300"/>
              <a:ext cx="767990" cy="767990"/>
            </a:xfrm>
            <a:prstGeom prst="rect">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custDataLst>
                <p:tags r:id="rId4"/>
              </p:custDataLst>
            </p:nvPr>
          </p:nvSpPr>
          <p:spPr>
            <a:xfrm>
              <a:off x="5389226" y="1351966"/>
              <a:ext cx="976380" cy="654858"/>
            </a:xfrm>
            <a:prstGeom prst="rect">
              <a:avLst/>
            </a:prstGeom>
            <a:noFill/>
          </p:spPr>
          <p:txBody>
            <a:bodyPr wrap="square" rtlCol="0">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1</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5"/>
            </p:custDataLst>
          </p:nvPr>
        </p:nvGrpSpPr>
        <p:grpSpPr>
          <a:xfrm>
            <a:off x="7767862" y="1257300"/>
            <a:ext cx="976380" cy="767990"/>
            <a:chOff x="7767862" y="1257300"/>
            <a:chExt cx="976380" cy="767990"/>
          </a:xfrm>
        </p:grpSpPr>
        <p:sp>
          <p:nvSpPr>
            <p:cNvPr id="12" name="矩形 11"/>
            <p:cNvSpPr/>
            <p:nvPr>
              <p:custDataLst>
                <p:tags r:id="rId6"/>
              </p:custDataLst>
            </p:nvPr>
          </p:nvSpPr>
          <p:spPr>
            <a:xfrm>
              <a:off x="7850724" y="1257300"/>
              <a:ext cx="767990" cy="767990"/>
            </a:xfrm>
            <a:prstGeom prst="rect">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p:cNvSpPr txBox="1"/>
            <p:nvPr>
              <p:custDataLst>
                <p:tags r:id="rId7"/>
              </p:custDataLst>
            </p:nvPr>
          </p:nvSpPr>
          <p:spPr>
            <a:xfrm>
              <a:off x="7767862" y="1351966"/>
              <a:ext cx="976380" cy="654858"/>
            </a:xfrm>
            <a:prstGeom prst="rect">
              <a:avLst/>
            </a:prstGeom>
            <a:noFill/>
          </p:spPr>
          <p:txBody>
            <a:bodyPr wrap="square" rtlCol="0">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2</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custDataLst>
              <p:tags r:id="rId8"/>
            </p:custDataLst>
          </p:nvPr>
        </p:nvGrpSpPr>
        <p:grpSpPr>
          <a:xfrm>
            <a:off x="10178497" y="1257300"/>
            <a:ext cx="976380" cy="767990"/>
            <a:chOff x="10178497" y="1257300"/>
            <a:chExt cx="976380" cy="767990"/>
          </a:xfrm>
        </p:grpSpPr>
        <p:sp>
          <p:nvSpPr>
            <p:cNvPr id="13" name="矩形 12"/>
            <p:cNvSpPr/>
            <p:nvPr>
              <p:custDataLst>
                <p:tags r:id="rId9"/>
              </p:custDataLst>
            </p:nvPr>
          </p:nvSpPr>
          <p:spPr>
            <a:xfrm>
              <a:off x="10282692" y="1257300"/>
              <a:ext cx="767990" cy="767990"/>
            </a:xfrm>
            <a:prstGeom prst="rect">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custDataLst>
                <p:tags r:id="rId10"/>
              </p:custDataLst>
            </p:nvPr>
          </p:nvSpPr>
          <p:spPr>
            <a:xfrm>
              <a:off x="10178497" y="1351966"/>
              <a:ext cx="976380" cy="654858"/>
            </a:xfrm>
            <a:prstGeom prst="rect">
              <a:avLst/>
            </a:prstGeom>
            <a:noFill/>
          </p:spPr>
          <p:txBody>
            <a:bodyPr wrap="square" rtlCol="0">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3</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23" name="文本框 22"/>
          <p:cNvSpPr txBox="1"/>
          <p:nvPr>
            <p:custDataLst>
              <p:tags r:id="rId11"/>
            </p:custDataLst>
          </p:nvPr>
        </p:nvSpPr>
        <p:spPr>
          <a:xfrm>
            <a:off x="5066235" y="2249325"/>
            <a:ext cx="1604010" cy="520700"/>
          </a:xfrm>
          <a:prstGeom prst="rect">
            <a:avLst/>
          </a:prstGeom>
          <a:noFill/>
        </p:spPr>
        <p:txBody>
          <a:bodyPr wrap="none" lIns="91436" tIns="45718" rIns="91436" bIns="45718" rtlCol="0">
            <a:spAutoFit/>
          </a:bodyPr>
          <a:lstStyle/>
          <a:p>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选题背景</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文本框 26"/>
          <p:cNvSpPr txBox="1"/>
          <p:nvPr>
            <p:custDataLst>
              <p:tags r:id="rId12"/>
            </p:custDataLst>
          </p:nvPr>
        </p:nvSpPr>
        <p:spPr>
          <a:xfrm>
            <a:off x="7367905" y="2249170"/>
            <a:ext cx="1733550" cy="520700"/>
          </a:xfrm>
          <a:prstGeom prst="rect">
            <a:avLst/>
          </a:prstGeom>
          <a:noFill/>
        </p:spPr>
        <p:txBody>
          <a:bodyPr wrap="square" lIns="91436" tIns="45718" rIns="91436" bIns="45718" rtlCol="0">
            <a:spAutoFit/>
          </a:bodyPr>
          <a:lstStyle>
            <a:defPPr>
              <a:defRPr lang="zh-CN"/>
            </a:defPPr>
            <a:lvl1pPr>
              <a:defRPr sz="2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sz="2800" dirty="0">
                <a:sym typeface="+mn-ea"/>
              </a:rPr>
              <a:t>方法设计</a:t>
            </a:r>
            <a:endParaRPr lang="zh-CN" altLang="en-US" sz="2800" dirty="0"/>
          </a:p>
        </p:txBody>
      </p:sp>
      <p:cxnSp>
        <p:nvCxnSpPr>
          <p:cNvPr id="30" name="直接连接符 29"/>
          <p:cNvCxnSpPr/>
          <p:nvPr>
            <p:custDataLst>
              <p:tags r:id="rId13"/>
            </p:custDataLst>
          </p:nvPr>
        </p:nvCxnSpPr>
        <p:spPr>
          <a:xfrm flipV="1">
            <a:off x="1737995" y="4591050"/>
            <a:ext cx="7686040" cy="19685"/>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custDataLst>
              <p:tags r:id="rId14"/>
            </p:custDataLst>
          </p:nvPr>
        </p:nvGrpSpPr>
        <p:grpSpPr>
          <a:xfrm>
            <a:off x="2811806" y="4248150"/>
            <a:ext cx="976380" cy="767990"/>
            <a:chOff x="2811806" y="4248150"/>
            <a:chExt cx="976380" cy="767990"/>
          </a:xfrm>
        </p:grpSpPr>
        <p:sp>
          <p:nvSpPr>
            <p:cNvPr id="31" name="矩形 30"/>
            <p:cNvSpPr/>
            <p:nvPr>
              <p:custDataLst>
                <p:tags r:id="rId15"/>
              </p:custDataLst>
            </p:nvPr>
          </p:nvSpPr>
          <p:spPr>
            <a:xfrm>
              <a:off x="2916001" y="4248150"/>
              <a:ext cx="767990" cy="767990"/>
            </a:xfrm>
            <a:prstGeom prst="rect">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custDataLst>
                <p:tags r:id="rId16"/>
              </p:custDataLst>
            </p:nvPr>
          </p:nvSpPr>
          <p:spPr>
            <a:xfrm>
              <a:off x="2811806" y="4342816"/>
              <a:ext cx="976380" cy="584775"/>
            </a:xfrm>
            <a:prstGeom prst="rect">
              <a:avLst/>
            </a:prstGeom>
            <a:noFill/>
          </p:spPr>
          <p:txBody>
            <a:bodyPr wrap="square" rtlCol="0">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4</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custDataLst>
              <p:tags r:id="rId17"/>
            </p:custDataLst>
          </p:nvPr>
        </p:nvGrpSpPr>
        <p:grpSpPr>
          <a:xfrm>
            <a:off x="5190442" y="4248150"/>
            <a:ext cx="976380" cy="767990"/>
            <a:chOff x="5190442" y="4248150"/>
            <a:chExt cx="976380" cy="767990"/>
          </a:xfrm>
        </p:grpSpPr>
        <p:sp>
          <p:nvSpPr>
            <p:cNvPr id="32" name="矩形 31"/>
            <p:cNvSpPr/>
            <p:nvPr>
              <p:custDataLst>
                <p:tags r:id="rId18"/>
              </p:custDataLst>
            </p:nvPr>
          </p:nvSpPr>
          <p:spPr>
            <a:xfrm>
              <a:off x="5273304" y="4248150"/>
              <a:ext cx="767990" cy="767990"/>
            </a:xfrm>
            <a:prstGeom prst="rect">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文本框 34"/>
            <p:cNvSpPr txBox="1"/>
            <p:nvPr>
              <p:custDataLst>
                <p:tags r:id="rId19"/>
              </p:custDataLst>
            </p:nvPr>
          </p:nvSpPr>
          <p:spPr>
            <a:xfrm>
              <a:off x="5190442" y="4342816"/>
              <a:ext cx="976380" cy="584775"/>
            </a:xfrm>
            <a:prstGeom prst="rect">
              <a:avLst/>
            </a:prstGeom>
            <a:noFill/>
          </p:spPr>
          <p:txBody>
            <a:bodyPr wrap="square" rtlCol="0">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5</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custDataLst>
              <p:tags r:id="rId20"/>
            </p:custDataLst>
          </p:nvPr>
        </p:nvGrpSpPr>
        <p:grpSpPr>
          <a:xfrm>
            <a:off x="7526147" y="4248150"/>
            <a:ext cx="976380" cy="767990"/>
            <a:chOff x="7601077" y="4248150"/>
            <a:chExt cx="976380" cy="767990"/>
          </a:xfrm>
        </p:grpSpPr>
        <p:sp>
          <p:nvSpPr>
            <p:cNvPr id="33" name="矩形 32"/>
            <p:cNvSpPr/>
            <p:nvPr>
              <p:custDataLst>
                <p:tags r:id="rId21"/>
              </p:custDataLst>
            </p:nvPr>
          </p:nvSpPr>
          <p:spPr>
            <a:xfrm>
              <a:off x="7705272" y="4248150"/>
              <a:ext cx="767990" cy="767990"/>
            </a:xfrm>
            <a:prstGeom prst="rect">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custDataLst>
                <p:tags r:id="rId22"/>
              </p:custDataLst>
            </p:nvPr>
          </p:nvSpPr>
          <p:spPr>
            <a:xfrm>
              <a:off x="7601077" y="4342816"/>
              <a:ext cx="976380" cy="584775"/>
            </a:xfrm>
            <a:prstGeom prst="rect">
              <a:avLst/>
            </a:prstGeom>
            <a:noFill/>
          </p:spPr>
          <p:txBody>
            <a:bodyPr wrap="square" rtlCol="0">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6</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5" name="矩形 4"/>
          <p:cNvSpPr/>
          <p:nvPr>
            <p:custDataLst>
              <p:tags r:id="rId23"/>
            </p:custDataLst>
          </p:nvPr>
        </p:nvSpPr>
        <p:spPr>
          <a:xfrm rot="5400000">
            <a:off x="-2611658" y="2611657"/>
            <a:ext cx="6858001" cy="1634689"/>
          </a:xfrm>
          <a:prstGeom prst="rect">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6" name="矩形 5"/>
          <p:cNvSpPr/>
          <p:nvPr>
            <p:custDataLst>
              <p:tags r:id="rId24"/>
            </p:custDataLst>
          </p:nvPr>
        </p:nvSpPr>
        <p:spPr>
          <a:xfrm rot="5400000">
            <a:off x="-1663229" y="3390448"/>
            <a:ext cx="6858001" cy="77108"/>
          </a:xfrm>
          <a:prstGeom prst="rect">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custDataLst>
              <p:tags r:id="rId25"/>
            </p:custDataLst>
          </p:nvPr>
        </p:nvSpPr>
        <p:spPr>
          <a:xfrm>
            <a:off x="2317538" y="5223141"/>
            <a:ext cx="1959610" cy="520700"/>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ym typeface="+mn-ea"/>
              </a:rPr>
              <a:t>总结与展望</a:t>
            </a:r>
            <a:endParaRPr lang="zh-CN" altLang="en-US" dirty="0"/>
          </a:p>
        </p:txBody>
      </p:sp>
      <p:sp>
        <p:nvSpPr>
          <p:cNvPr id="45" name="文本框 44"/>
          <p:cNvSpPr txBox="1"/>
          <p:nvPr>
            <p:custDataLst>
              <p:tags r:id="rId26"/>
            </p:custDataLst>
          </p:nvPr>
        </p:nvSpPr>
        <p:spPr>
          <a:xfrm>
            <a:off x="9686963" y="2249324"/>
            <a:ext cx="1959610" cy="520700"/>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dirty="0">
                <a:sym typeface="+mn-ea"/>
              </a:rPr>
              <a:t>实验与结果</a:t>
            </a:r>
            <a:endParaRPr lang="zh-CN" altLang="en-US" dirty="0"/>
          </a:p>
        </p:txBody>
      </p:sp>
      <p:sp>
        <p:nvSpPr>
          <p:cNvPr id="7" name="文本框 6"/>
          <p:cNvSpPr txBox="1"/>
          <p:nvPr/>
        </p:nvSpPr>
        <p:spPr>
          <a:xfrm>
            <a:off x="527377" y="247904"/>
            <a:ext cx="1015663" cy="1758920"/>
          </a:xfrm>
          <a:prstGeom prst="rect">
            <a:avLst/>
          </a:prstGeom>
          <a:noFill/>
        </p:spPr>
        <p:txBody>
          <a:bodyPr vert="eaVert" wrap="square" rtlCol="0">
            <a:spAutoFit/>
          </a:bodyPr>
          <a:lstStyle/>
          <a:p>
            <a:pPr algn="dist"/>
            <a:r>
              <a:rPr lang="zh-CN" altLang="en-US" sz="5400" b="1" dirty="0">
                <a:solidFill>
                  <a:schemeClr val="bg1"/>
                </a:solidFill>
                <a:latin typeface="微软雅黑" panose="020B0503020204020204" pitchFamily="34" charset="-122"/>
                <a:ea typeface="微软雅黑" panose="020B0503020204020204" pitchFamily="34" charset="-122"/>
              </a:rPr>
              <a:t>目录</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pic>
        <p:nvPicPr>
          <p:cNvPr id="21" name="图片 20"/>
          <p:cNvPicPr>
            <a:picLocks noChangeAspect="1"/>
          </p:cNvPicPr>
          <p:nvPr>
            <p:custDataLst>
              <p:tags r:id="rId27"/>
            </p:custDataLst>
          </p:nvPr>
        </p:nvPicPr>
        <p:blipFill rotWithShape="1">
          <a:blip r:embed="rId28" cstate="screen"/>
          <a:srcRect/>
          <a:stretch>
            <a:fillRect/>
          </a:stretch>
        </p:blipFill>
        <p:spPr>
          <a:xfrm>
            <a:off x="9815333" y="135922"/>
            <a:ext cx="2376667" cy="734513"/>
          </a:xfrm>
          <a:prstGeom prst="rect">
            <a:avLst/>
          </a:prstGeom>
        </p:spPr>
      </p:pic>
      <p:sp>
        <p:nvSpPr>
          <p:cNvPr id="22" name="文本框 21"/>
          <p:cNvSpPr txBox="1"/>
          <p:nvPr>
            <p:custDataLst>
              <p:tags r:id="rId29"/>
            </p:custDataLst>
          </p:nvPr>
        </p:nvSpPr>
        <p:spPr>
          <a:xfrm>
            <a:off x="4822825" y="5222875"/>
            <a:ext cx="1764030" cy="521970"/>
          </a:xfrm>
          <a:prstGeom prst="rect">
            <a:avLst/>
          </a:prstGeom>
          <a:noFill/>
        </p:spPr>
        <p:txBody>
          <a:bodyPr wrap="square" rtlCol="0">
            <a:spAutoFit/>
          </a:bodyPr>
          <a:lstStyle/>
          <a:p>
            <a:r>
              <a:rPr lang="zh-CN" sz="2800" dirty="0">
                <a:solidFill>
                  <a:schemeClr val="tx1">
                    <a:lumMod val="65000"/>
                    <a:lumOff val="35000"/>
                  </a:schemeClr>
                </a:solidFill>
                <a:latin typeface="微软雅黑" panose="020B0503020204020204" pitchFamily="34" charset="-122"/>
                <a:ea typeface="微软雅黑" panose="020B0503020204020204" pitchFamily="34" charset="-122"/>
              </a:rPr>
              <a:t>参考文献</a:t>
            </a:r>
            <a:endParaRPr lang="zh-CN"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灯片编号占位符 27"/>
          <p:cNvSpPr>
            <a:spLocks noGrp="1"/>
          </p:cNvSpPr>
          <p:nvPr>
            <p:ph type="sldNum" sz="quarter" idx="12"/>
          </p:nvPr>
        </p:nvSpPr>
        <p:spPr/>
        <p:txBody>
          <a:bodyPr/>
          <a:p>
            <a:fld id="{01635508-54A0-4FB0-A4C5-6467DE85E924}" type="slidenum">
              <a:rPr lang="zh-CN" altLang="en-US" smtClean="0"/>
            </a:fld>
            <a:endParaRPr lang="zh-CN" altLang="en-US"/>
          </a:p>
        </p:txBody>
      </p:sp>
      <p:sp>
        <p:nvSpPr>
          <p:cNvPr id="4" name="文本框 3"/>
          <p:cNvSpPr txBox="1"/>
          <p:nvPr>
            <p:custDataLst>
              <p:tags r:id="rId30"/>
            </p:custDataLst>
          </p:nvPr>
        </p:nvSpPr>
        <p:spPr>
          <a:xfrm>
            <a:off x="7132320" y="5222240"/>
            <a:ext cx="1764030" cy="521970"/>
          </a:xfrm>
          <a:prstGeom prst="rect">
            <a:avLst/>
          </a:prstGeom>
          <a:noFill/>
        </p:spPr>
        <p:txBody>
          <a:bodyPr wrap="square" rtlCol="0">
            <a:spAutoFit/>
          </a:bodyPr>
          <a:p>
            <a:r>
              <a:rPr lang="zh-CN" sz="2800" dirty="0">
                <a:solidFill>
                  <a:schemeClr val="tx1">
                    <a:lumMod val="65000"/>
                    <a:lumOff val="35000"/>
                  </a:schemeClr>
                </a:solidFill>
                <a:latin typeface="微软雅黑" panose="020B0503020204020204" pitchFamily="34" charset="-122"/>
                <a:ea typeface="微软雅黑" panose="020B0503020204020204" pitchFamily="34" charset="-122"/>
              </a:rPr>
              <a:t>科研成果</a:t>
            </a:r>
            <a:endParaRPr lang="zh-CN"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bldLst>
      <p:bldP spid="23" grpId="0"/>
      <p:bldP spid="27" grpId="0"/>
      <p:bldP spid="5" grpId="1" animBg="1"/>
      <p:bldP spid="6" grpId="0" animBg="1"/>
      <p:bldP spid="39" grpId="0"/>
      <p:bldP spid="4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00" y="173743"/>
            <a:ext cx="898070" cy="521970"/>
            <a:chOff x="-254000" y="201683"/>
            <a:chExt cx="898070" cy="521970"/>
          </a:xfrm>
        </p:grpSpPr>
        <p:sp>
          <p:nvSpPr>
            <p:cNvPr id="5" name="圆角矩形 4"/>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5706" y="201683"/>
              <a:ext cx="467694" cy="52197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3</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701167" y="144940"/>
            <a:ext cx="2213610" cy="582295"/>
          </a:xfrm>
          <a:prstGeom prst="rect">
            <a:avLst/>
          </a:prstGeom>
          <a:noFill/>
        </p:spPr>
        <p:txBody>
          <a:bodyPr wrap="none" lIns="91436" tIns="45718" rIns="91436" bIns="45718" rtlCol="0">
            <a:spAutoFit/>
          </a:bodyPr>
          <a:lstStyle/>
          <a:p>
            <a:pPr algn="l"/>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实验与结果</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082290" y="217805"/>
            <a:ext cx="9598660" cy="439420"/>
            <a:chOff x="2584397" y="217491"/>
            <a:chExt cx="10096500" cy="439541"/>
          </a:xfrm>
        </p:grpSpPr>
        <p:sp>
          <p:nvSpPr>
            <p:cNvPr id="4" name="圆角矩形 3"/>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圆角矩形 7"/>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1" name="图片 50"/>
          <p:cNvPicPr>
            <a:picLocks noChangeAspect="1"/>
          </p:cNvPicPr>
          <p:nvPr/>
        </p:nvPicPr>
        <p:blipFill rotWithShape="1">
          <a:blip r:embed="rId1" cstate="screen"/>
          <a:srcRect/>
          <a:stretch>
            <a:fillRect/>
          </a:stretch>
        </p:blipFill>
        <p:spPr>
          <a:xfrm>
            <a:off x="10733656" y="176254"/>
            <a:ext cx="1264639" cy="444778"/>
          </a:xfrm>
          <a:prstGeom prst="rect">
            <a:avLst/>
          </a:prstGeom>
        </p:spPr>
      </p:pic>
      <p:sp>
        <p:nvSpPr>
          <p:cNvPr id="9" name="文本框 8"/>
          <p:cNvSpPr txBox="1"/>
          <p:nvPr/>
        </p:nvSpPr>
        <p:spPr>
          <a:xfrm>
            <a:off x="137795" y="657225"/>
            <a:ext cx="11216005" cy="953135"/>
          </a:xfrm>
          <a:prstGeom prst="rect">
            <a:avLst/>
          </a:prstGeom>
          <a:noFill/>
        </p:spPr>
        <p:txBody>
          <a:bodyPr wrap="square" rtlCol="0">
            <a:spAutoFit/>
          </a:bodyPr>
          <a:lstStyle/>
          <a:p>
            <a:r>
              <a:rPr lang="en-US" altLang="zh-CN" sz="2800" b="1">
                <a:latin typeface="等线" panose="02010600030101010101" charset="-122"/>
                <a:ea typeface="等线" panose="02010600030101010101" charset="-122"/>
                <a:cs typeface="等线" panose="02010600030101010101" charset="-122"/>
                <a:sym typeface="+mn-ea"/>
              </a:rPr>
              <a:t>3.3 </a:t>
            </a:r>
            <a:r>
              <a:rPr lang="zh-CN" sz="2800" b="1">
                <a:latin typeface="等线" panose="02010600030101010101" charset="-122"/>
                <a:ea typeface="等线" panose="02010600030101010101" charset="-122"/>
                <a:cs typeface="等线" panose="02010600030101010101" charset="-122"/>
                <a:sym typeface="+mn-ea"/>
              </a:rPr>
              <a:t>基于强化学习的控制方法</a:t>
            </a:r>
            <a:r>
              <a:rPr lang="en-US" altLang="zh-CN" sz="2800" b="1">
                <a:latin typeface="等线" panose="02010600030101010101" charset="-122"/>
                <a:ea typeface="等线" panose="02010600030101010101" charset="-122"/>
                <a:cs typeface="等线" panose="02010600030101010101" charset="-122"/>
                <a:sym typeface="+mn-ea"/>
              </a:rPr>
              <a:t>        </a:t>
            </a:r>
            <a:r>
              <a:rPr lang="en-US" altLang="zh-CN" sz="2400" b="1">
                <a:latin typeface="等线" panose="02010600030101010101" charset="-122"/>
                <a:ea typeface="等线" panose="02010600030101010101" charset="-122"/>
                <a:cs typeface="等线" panose="02010600030101010101" charset="-122"/>
                <a:sym typeface="+mn-ea"/>
              </a:rPr>
              <a:t>--</a:t>
            </a:r>
            <a:r>
              <a:rPr lang="zh-CN" altLang="en-US" sz="2400" b="1">
                <a:latin typeface="等线" panose="02010600030101010101" charset="-122"/>
                <a:ea typeface="等线" panose="02010600030101010101" charset="-122"/>
                <a:cs typeface="等线" panose="02010600030101010101" charset="-122"/>
                <a:sym typeface="+mn-ea"/>
              </a:rPr>
              <a:t>环境随机化方法性能分析</a:t>
            </a:r>
            <a:endParaRPr lang="zh-CN" altLang="en-US" sz="2800">
              <a:latin typeface="等线" panose="02010600030101010101" charset="-122"/>
              <a:ea typeface="等线" panose="02010600030101010101" charset="-122"/>
              <a:cs typeface="等线" panose="02010600030101010101" charset="-122"/>
            </a:endParaRPr>
          </a:p>
          <a:p>
            <a:endParaRPr lang="zh-CN" altLang="en-US" sz="2800" b="1">
              <a:latin typeface="等线" panose="02010600030101010101" charset="-122"/>
              <a:ea typeface="等线" panose="02010600030101010101" charset="-122"/>
              <a:cs typeface="等线" panose="02010600030101010101" charset="-122"/>
              <a:sym typeface="+mn-ea"/>
            </a:endParaRPr>
          </a:p>
        </p:txBody>
      </p:sp>
      <p:sp>
        <p:nvSpPr>
          <p:cNvPr id="15" name="灯片编号占位符 14"/>
          <p:cNvSpPr>
            <a:spLocks noGrp="1"/>
          </p:cNvSpPr>
          <p:nvPr>
            <p:ph type="sldNum" sz="quarter" idx="12"/>
          </p:nvPr>
        </p:nvSpPr>
        <p:spPr/>
        <p:txBody>
          <a:bodyPr/>
          <a:p>
            <a:fld id="{01635508-54A0-4FB0-A4C5-6467DE85E924}" type="slidenum">
              <a:rPr lang="zh-CN" altLang="en-US" smtClean="0"/>
            </a:fld>
            <a:endParaRPr lang="zh-CN" altLang="en-US"/>
          </a:p>
        </p:txBody>
      </p:sp>
      <p:graphicFrame>
        <p:nvGraphicFramePr>
          <p:cNvPr id="10" name="表格 9"/>
          <p:cNvGraphicFramePr/>
          <p:nvPr>
            <p:custDataLst>
              <p:tags r:id="rId2"/>
            </p:custDataLst>
          </p:nvPr>
        </p:nvGraphicFramePr>
        <p:xfrm>
          <a:off x="137795" y="1713865"/>
          <a:ext cx="6130290" cy="1508760"/>
        </p:xfrm>
        <a:graphic>
          <a:graphicData uri="http://schemas.openxmlformats.org/drawingml/2006/table">
            <a:tbl>
              <a:tblPr firstRow="1" bandRow="1">
                <a:tableStyleId>{5C22544A-7EE6-4342-B048-85BDC9FD1C3A}</a:tableStyleId>
              </a:tblPr>
              <a:tblGrid>
                <a:gridCol w="2043430"/>
                <a:gridCol w="1342390"/>
                <a:gridCol w="2744470"/>
              </a:tblGrid>
              <a:tr h="377190">
                <a:tc>
                  <a:txBody>
                    <a:bodyPr/>
                    <a:p>
                      <a:pPr>
                        <a:buNone/>
                      </a:pPr>
                      <a:endParaRPr lang="zh-CN" altLang="en-US"/>
                    </a:p>
                  </a:txBody>
                  <a:tcPr/>
                </a:tc>
                <a:tc>
                  <a:txBody>
                    <a:bodyPr/>
                    <a:p>
                      <a:pPr>
                        <a:buNone/>
                      </a:pPr>
                      <a:r>
                        <a:rPr lang="en-US" altLang="zh-CN"/>
                        <a:t>ARS-Bezier</a:t>
                      </a:r>
                      <a:endParaRPr lang="en-US" altLang="zh-CN"/>
                    </a:p>
                  </a:txBody>
                  <a:tcPr/>
                </a:tc>
                <a:tc>
                  <a:txBody>
                    <a:bodyPr/>
                    <a:p>
                      <a:pPr>
                        <a:buNone/>
                      </a:pPr>
                      <a:r>
                        <a:rPr lang="en-US" altLang="zh-CN"/>
                        <a:t>ARS-Bezier(simple)</a:t>
                      </a:r>
                      <a:endParaRPr lang="zh-CN" altLang="en-US"/>
                    </a:p>
                  </a:txBody>
                  <a:tcPr/>
                </a:tc>
              </a:tr>
              <a:tr h="377190">
                <a:tc>
                  <a:txBody>
                    <a:bodyPr/>
                    <a:p>
                      <a:pPr>
                        <a:buNone/>
                      </a:pPr>
                      <a:r>
                        <a:rPr lang="zh-CN" altLang="en-US"/>
                        <a:t>场景</a:t>
                      </a:r>
                      <a:r>
                        <a:rPr lang="en-US" altLang="zh-CN"/>
                        <a:t>2</a:t>
                      </a:r>
                      <a:r>
                        <a:rPr lang="zh-CN" altLang="en-US"/>
                        <a:t>：木板障碍</a:t>
                      </a:r>
                      <a:endParaRPr lang="zh-CN" altLang="en-US"/>
                    </a:p>
                  </a:txBody>
                  <a:tcPr/>
                </a:tc>
                <a:tc>
                  <a:txBody>
                    <a:bodyPr/>
                    <a:p>
                      <a:pPr>
                        <a:buNone/>
                      </a:pPr>
                      <a:r>
                        <a:rPr lang="en-US" altLang="zh-CN" b="1"/>
                        <a:t>0.732</a:t>
                      </a:r>
                      <a:endParaRPr lang="en-US" altLang="zh-CN" b="1"/>
                    </a:p>
                  </a:txBody>
                  <a:tcPr/>
                </a:tc>
                <a:tc>
                  <a:txBody>
                    <a:bodyPr/>
                    <a:p>
                      <a:pPr>
                        <a:buNone/>
                      </a:pPr>
                      <a:r>
                        <a:rPr lang="en-US" altLang="zh-CN"/>
                        <a:t>0.553</a:t>
                      </a:r>
                      <a:endParaRPr lang="en-US" altLang="zh-CN"/>
                    </a:p>
                  </a:txBody>
                  <a:tcPr/>
                </a:tc>
              </a:tr>
              <a:tr h="377190">
                <a:tc>
                  <a:txBody>
                    <a:bodyPr/>
                    <a:p>
                      <a:pPr>
                        <a:buNone/>
                      </a:pPr>
                      <a:r>
                        <a:rPr lang="zh-CN" altLang="en-US"/>
                        <a:t>场景</a:t>
                      </a:r>
                      <a:r>
                        <a:rPr lang="en-US" altLang="zh-CN"/>
                        <a:t>3</a:t>
                      </a:r>
                      <a:r>
                        <a:rPr lang="zh-CN" altLang="en-US"/>
                        <a:t>：斜坡障碍</a:t>
                      </a:r>
                      <a:endParaRPr lang="zh-CN" altLang="en-US"/>
                    </a:p>
                  </a:txBody>
                  <a:tcPr/>
                </a:tc>
                <a:tc>
                  <a:txBody>
                    <a:bodyPr/>
                    <a:p>
                      <a:pPr>
                        <a:buNone/>
                      </a:pPr>
                      <a:r>
                        <a:rPr lang="en-US" altLang="zh-CN" b="1"/>
                        <a:t>0.894</a:t>
                      </a:r>
                      <a:endParaRPr lang="en-US" altLang="zh-CN" b="1"/>
                    </a:p>
                  </a:txBody>
                  <a:tcPr/>
                </a:tc>
                <a:tc>
                  <a:txBody>
                    <a:bodyPr/>
                    <a:p>
                      <a:pPr>
                        <a:buNone/>
                      </a:pPr>
                      <a:r>
                        <a:rPr lang="en-US" altLang="zh-CN"/>
                        <a:t>0.233</a:t>
                      </a:r>
                      <a:endParaRPr lang="en-US" altLang="zh-CN"/>
                    </a:p>
                  </a:txBody>
                  <a:tcPr/>
                </a:tc>
              </a:tr>
              <a:tr h="377190">
                <a:tc>
                  <a:txBody>
                    <a:bodyPr/>
                    <a:p>
                      <a:pPr>
                        <a:buNone/>
                      </a:pPr>
                      <a:r>
                        <a:rPr lang="zh-CN" altLang="en-US"/>
                        <a:t>场景</a:t>
                      </a:r>
                      <a:r>
                        <a:rPr lang="en-US" altLang="zh-CN"/>
                        <a:t>4</a:t>
                      </a:r>
                      <a:r>
                        <a:rPr lang="zh-CN" altLang="en-US"/>
                        <a:t>：圆柱障碍</a:t>
                      </a:r>
                      <a:endParaRPr lang="zh-CN" altLang="en-US"/>
                    </a:p>
                  </a:txBody>
                  <a:tcPr/>
                </a:tc>
                <a:tc>
                  <a:txBody>
                    <a:bodyPr/>
                    <a:p>
                      <a:pPr>
                        <a:buNone/>
                      </a:pPr>
                      <a:r>
                        <a:rPr lang="en-US" altLang="zh-CN"/>
                        <a:t>0.737</a:t>
                      </a:r>
                      <a:endParaRPr lang="en-US" altLang="zh-CN"/>
                    </a:p>
                  </a:txBody>
                  <a:tcPr/>
                </a:tc>
                <a:tc>
                  <a:txBody>
                    <a:bodyPr/>
                    <a:p>
                      <a:pPr>
                        <a:buNone/>
                      </a:pPr>
                      <a:r>
                        <a:rPr lang="en-US" altLang="zh-CN" b="1"/>
                        <a:t>0.845</a:t>
                      </a:r>
                      <a:endParaRPr lang="en-US" altLang="zh-CN" b="1"/>
                    </a:p>
                  </a:txBody>
                  <a:tcPr/>
                </a:tc>
              </a:tr>
            </a:tbl>
          </a:graphicData>
        </a:graphic>
      </p:graphicFrame>
      <p:graphicFrame>
        <p:nvGraphicFramePr>
          <p:cNvPr id="11" name="表格 10"/>
          <p:cNvGraphicFramePr/>
          <p:nvPr>
            <p:custDataLst>
              <p:tags r:id="rId3"/>
            </p:custDataLst>
          </p:nvPr>
        </p:nvGraphicFramePr>
        <p:xfrm>
          <a:off x="6363335" y="1713865"/>
          <a:ext cx="5829300" cy="1117600"/>
        </p:xfrm>
        <a:graphic>
          <a:graphicData uri="http://schemas.openxmlformats.org/drawingml/2006/table">
            <a:tbl>
              <a:tblPr firstRow="1" bandRow="1">
                <a:tableStyleId>{5C22544A-7EE6-4342-B048-85BDC9FD1C3A}</a:tableStyleId>
              </a:tblPr>
              <a:tblGrid>
                <a:gridCol w="1943100"/>
                <a:gridCol w="1943100"/>
                <a:gridCol w="1943100"/>
              </a:tblGrid>
              <a:tr h="386080">
                <a:tc>
                  <a:txBody>
                    <a:bodyPr/>
                    <a:p>
                      <a:pPr>
                        <a:buNone/>
                      </a:pPr>
                      <a:endParaRPr lang="zh-CN" altLang="en-US"/>
                    </a:p>
                  </a:txBody>
                  <a:tcPr/>
                </a:tc>
                <a:tc>
                  <a:txBody>
                    <a:bodyPr/>
                    <a:p>
                      <a:pPr>
                        <a:buNone/>
                      </a:pPr>
                      <a:r>
                        <a:rPr lang="en-US" altLang="zh-CN"/>
                        <a:t>ARS-Bezier</a:t>
                      </a:r>
                      <a:endParaRPr lang="en-US" altLang="zh-CN"/>
                    </a:p>
                  </a:txBody>
                  <a:tcPr/>
                </a:tc>
                <a:tc>
                  <a:txBody>
                    <a:bodyPr/>
                    <a:p>
                      <a:pPr>
                        <a:buNone/>
                      </a:pPr>
                      <a:r>
                        <a:rPr lang="en-US" altLang="zh-CN"/>
                        <a:t>ARS-Bezier(simple)</a:t>
                      </a:r>
                      <a:endParaRPr lang="zh-CN" altLang="en-US"/>
                    </a:p>
                  </a:txBody>
                  <a:tcPr/>
                </a:tc>
              </a:tr>
              <a:tr h="365760">
                <a:tc>
                  <a:txBody>
                    <a:bodyPr/>
                    <a:p>
                      <a:pPr>
                        <a:buNone/>
                      </a:pPr>
                      <a:r>
                        <a:rPr lang="zh-CN" altLang="en-US"/>
                        <a:t>场景</a:t>
                      </a:r>
                      <a:r>
                        <a:rPr lang="en-US" altLang="zh-CN"/>
                        <a:t>2</a:t>
                      </a:r>
                      <a:r>
                        <a:rPr lang="zh-CN" altLang="en-US"/>
                        <a:t>：木板障碍</a:t>
                      </a:r>
                      <a:endParaRPr lang="zh-CN" altLang="en-US"/>
                    </a:p>
                  </a:txBody>
                  <a:tcPr/>
                </a:tc>
                <a:tc>
                  <a:txBody>
                    <a:bodyPr/>
                    <a:p>
                      <a:pPr>
                        <a:buNone/>
                      </a:pPr>
                      <a:r>
                        <a:rPr lang="en-US" altLang="zh-CN" b="1"/>
                        <a:t>0.196</a:t>
                      </a:r>
                      <a:endParaRPr lang="en-US" altLang="zh-CN" b="1"/>
                    </a:p>
                  </a:txBody>
                  <a:tcPr/>
                </a:tc>
                <a:tc>
                  <a:txBody>
                    <a:bodyPr/>
                    <a:p>
                      <a:pPr>
                        <a:buNone/>
                      </a:pPr>
                      <a:r>
                        <a:rPr lang="en-US" altLang="zh-CN"/>
                        <a:t>0.157</a:t>
                      </a:r>
                      <a:endParaRPr lang="en-US" altLang="zh-CN"/>
                    </a:p>
                  </a:txBody>
                  <a:tcPr/>
                </a:tc>
              </a:tr>
              <a:tr h="365760">
                <a:tc>
                  <a:txBody>
                    <a:bodyPr/>
                    <a:p>
                      <a:pPr>
                        <a:buNone/>
                      </a:pPr>
                      <a:r>
                        <a:rPr lang="zh-CN" altLang="en-US"/>
                        <a:t>场景</a:t>
                      </a:r>
                      <a:r>
                        <a:rPr lang="en-US" altLang="zh-CN"/>
                        <a:t>4</a:t>
                      </a:r>
                      <a:r>
                        <a:rPr lang="zh-CN" altLang="en-US"/>
                        <a:t>：圆柱障碍</a:t>
                      </a:r>
                      <a:endParaRPr lang="zh-CN" altLang="en-US"/>
                    </a:p>
                  </a:txBody>
                  <a:tcPr/>
                </a:tc>
                <a:tc>
                  <a:txBody>
                    <a:bodyPr/>
                    <a:p>
                      <a:pPr>
                        <a:buNone/>
                      </a:pPr>
                      <a:r>
                        <a:rPr lang="en-US" altLang="zh-CN" b="1"/>
                        <a:t>0.120</a:t>
                      </a:r>
                      <a:endParaRPr lang="en-US" altLang="zh-CN" b="1"/>
                    </a:p>
                  </a:txBody>
                  <a:tcPr/>
                </a:tc>
                <a:tc>
                  <a:txBody>
                    <a:bodyPr/>
                    <a:p>
                      <a:pPr>
                        <a:buNone/>
                      </a:pPr>
                      <a:r>
                        <a:rPr lang="en-US" altLang="zh-CN"/>
                        <a:t>0.119</a:t>
                      </a:r>
                      <a:endParaRPr lang="en-US" altLang="zh-CN"/>
                    </a:p>
                  </a:txBody>
                  <a:tcPr/>
                </a:tc>
              </a:tr>
            </a:tbl>
          </a:graphicData>
        </a:graphic>
      </p:graphicFrame>
      <p:sp>
        <p:nvSpPr>
          <p:cNvPr id="13" name="文本框 12"/>
          <p:cNvSpPr txBox="1"/>
          <p:nvPr/>
        </p:nvSpPr>
        <p:spPr>
          <a:xfrm>
            <a:off x="137795" y="1068705"/>
            <a:ext cx="6130290" cy="645160"/>
          </a:xfrm>
          <a:prstGeom prst="rect">
            <a:avLst/>
          </a:prstGeom>
          <a:noFill/>
        </p:spPr>
        <p:txBody>
          <a:bodyPr wrap="square" rtlCol="0">
            <a:spAutoFit/>
          </a:bodyPr>
          <a:p>
            <a:r>
              <a:rPr lang="zh-CN" altLang="en-US"/>
              <a:t>表</a:t>
            </a:r>
            <a:r>
              <a:rPr lang="en-US" altLang="zh-CN"/>
              <a:t>3</a:t>
            </a:r>
            <a:r>
              <a:rPr lang="en-US" altLang="zh-CN"/>
              <a:t>.1 </a:t>
            </a:r>
            <a:r>
              <a:rPr lang="zh-CN" altLang="en-US"/>
              <a:t>两种</a:t>
            </a:r>
            <a:r>
              <a:rPr lang="en-US" altLang="zh-CN"/>
              <a:t>ARS-Bezier</a:t>
            </a:r>
            <a:r>
              <a:rPr lang="zh-CN" altLang="en-US"/>
              <a:t>方法在使用随机环境训练时能在不同障碍场景下前进的最大距离</a:t>
            </a:r>
            <a:endParaRPr lang="zh-CN" altLang="en-US"/>
          </a:p>
        </p:txBody>
      </p:sp>
      <p:sp>
        <p:nvSpPr>
          <p:cNvPr id="22" name="文本框 21"/>
          <p:cNvSpPr txBox="1"/>
          <p:nvPr/>
        </p:nvSpPr>
        <p:spPr>
          <a:xfrm>
            <a:off x="6363970" y="1068705"/>
            <a:ext cx="5828665" cy="645160"/>
          </a:xfrm>
          <a:prstGeom prst="rect">
            <a:avLst/>
          </a:prstGeom>
          <a:noFill/>
        </p:spPr>
        <p:txBody>
          <a:bodyPr wrap="square" rtlCol="0">
            <a:spAutoFit/>
          </a:bodyPr>
          <a:p>
            <a:r>
              <a:rPr lang="zh-CN" altLang="en-US"/>
              <a:t>表</a:t>
            </a:r>
            <a:r>
              <a:rPr lang="en-US" altLang="zh-CN"/>
              <a:t>3</a:t>
            </a:r>
            <a:r>
              <a:rPr lang="en-US" altLang="zh-CN"/>
              <a:t>.2 </a:t>
            </a:r>
            <a:r>
              <a:rPr lang="zh-CN" altLang="en-US"/>
              <a:t>两种</a:t>
            </a:r>
            <a:r>
              <a:rPr lang="en-US" altLang="zh-CN"/>
              <a:t>ARS-Bezier</a:t>
            </a:r>
            <a:r>
              <a:rPr lang="zh-CN" altLang="en-US"/>
              <a:t>方法</a:t>
            </a:r>
            <a:r>
              <a:rPr lang="zh-CN" altLang="en-US">
                <a:sym typeface="+mn-ea"/>
              </a:rPr>
              <a:t>在使用随机环境训练时</a:t>
            </a:r>
            <a:r>
              <a:rPr lang="zh-CN" altLang="en-US"/>
              <a:t>能在不同障碍场景下能通过的最大障碍物高度</a:t>
            </a:r>
            <a:endParaRPr lang="zh-CN" altLang="en-US"/>
          </a:p>
        </p:txBody>
      </p:sp>
      <p:graphicFrame>
        <p:nvGraphicFramePr>
          <p:cNvPr id="19" name="表格 18"/>
          <p:cNvGraphicFramePr/>
          <p:nvPr>
            <p:custDataLst>
              <p:tags r:id="rId4"/>
            </p:custDataLst>
          </p:nvPr>
        </p:nvGraphicFramePr>
        <p:xfrm>
          <a:off x="139700" y="3646805"/>
          <a:ext cx="8735060" cy="1045210"/>
        </p:xfrm>
        <a:graphic>
          <a:graphicData uri="http://schemas.openxmlformats.org/drawingml/2006/table">
            <a:tbl>
              <a:tblPr firstRow="1" bandRow="1">
                <a:tableStyleId>{5C22544A-7EE6-4342-B048-85BDC9FD1C3A}</a:tableStyleId>
              </a:tblPr>
              <a:tblGrid>
                <a:gridCol w="2183765"/>
                <a:gridCol w="2183765"/>
                <a:gridCol w="2183765"/>
                <a:gridCol w="2183765"/>
              </a:tblGrid>
              <a:tr h="640080">
                <a:tc>
                  <a:txBody>
                    <a:bodyPr/>
                    <a:p>
                      <a:pPr algn="ctr">
                        <a:buNone/>
                      </a:pPr>
                      <a:r>
                        <a:rPr lang="en-US" altLang="zh-CN"/>
                        <a:t>ARS-Bezier</a:t>
                      </a:r>
                      <a:endParaRPr lang="en-US" altLang="zh-CN"/>
                    </a:p>
                    <a:p>
                      <a:pPr algn="ctr">
                        <a:buNone/>
                      </a:pPr>
                      <a:r>
                        <a:rPr lang="zh-CN" altLang="en-US"/>
                        <a:t>（平地场景训练）</a:t>
                      </a:r>
                      <a:endParaRPr lang="zh-CN" altLang="en-US"/>
                    </a:p>
                  </a:txBody>
                  <a:tcPr/>
                </a:tc>
                <a:tc>
                  <a:txBody>
                    <a:bodyPr/>
                    <a:p>
                      <a:pPr algn="ctr">
                        <a:buNone/>
                      </a:pPr>
                      <a:r>
                        <a:rPr lang="en-US" altLang="zh-CN"/>
                        <a:t>ARS-Bezier(simple)</a:t>
                      </a:r>
                      <a:endParaRPr lang="en-US" altLang="zh-CN"/>
                    </a:p>
                    <a:p>
                      <a:pPr algn="ctr">
                        <a:buNone/>
                      </a:pPr>
                      <a:r>
                        <a:rPr lang="zh-CN" altLang="en-US" sz="1800">
                          <a:sym typeface="+mn-ea"/>
                        </a:rPr>
                        <a:t>（平地场景训练）</a:t>
                      </a:r>
                      <a:endParaRPr lang="zh-CN" altLang="en-US"/>
                    </a:p>
                  </a:txBody>
                  <a:tcPr/>
                </a:tc>
                <a:tc>
                  <a:txBody>
                    <a:bodyPr/>
                    <a:p>
                      <a:pPr algn="ctr">
                        <a:buNone/>
                      </a:pPr>
                      <a:r>
                        <a:rPr lang="en-US" altLang="zh-CN" sz="1800">
                          <a:sym typeface="+mn-ea"/>
                        </a:rPr>
                        <a:t>ARS-Bezier</a:t>
                      </a:r>
                      <a:endParaRPr lang="en-US" altLang="zh-CN" sz="1800"/>
                    </a:p>
                    <a:p>
                      <a:pPr algn="ctr">
                        <a:buNone/>
                      </a:pPr>
                      <a:r>
                        <a:rPr lang="zh-CN" altLang="en-US"/>
                        <a:t>（随机环境训练）</a:t>
                      </a:r>
                      <a:endParaRPr lang="zh-CN" altLang="en-US"/>
                    </a:p>
                  </a:txBody>
                  <a:tcPr/>
                </a:tc>
                <a:tc>
                  <a:txBody>
                    <a:bodyPr/>
                    <a:p>
                      <a:pPr algn="ctr">
                        <a:buNone/>
                      </a:pPr>
                      <a:r>
                        <a:rPr lang="en-US" altLang="zh-CN" sz="1800">
                          <a:sym typeface="+mn-ea"/>
                        </a:rPr>
                        <a:t>ARS-Bezier(simple)</a:t>
                      </a:r>
                      <a:endParaRPr lang="zh-CN" altLang="en-US" sz="1800"/>
                    </a:p>
                    <a:p>
                      <a:pPr algn="ctr">
                        <a:buNone/>
                      </a:pPr>
                      <a:r>
                        <a:rPr lang="zh-CN" altLang="en-US" sz="1800">
                          <a:sym typeface="+mn-ea"/>
                        </a:rPr>
                        <a:t>（随机环境</a:t>
                      </a:r>
                      <a:r>
                        <a:rPr lang="zh-CN" altLang="en-US" sz="1800">
                          <a:sym typeface="+mn-ea"/>
                        </a:rPr>
                        <a:t>训练）</a:t>
                      </a:r>
                      <a:endParaRPr lang="zh-CN" altLang="en-US"/>
                    </a:p>
                  </a:txBody>
                  <a:tcPr/>
                </a:tc>
              </a:tr>
              <a:tr h="405130">
                <a:tc>
                  <a:txBody>
                    <a:bodyPr/>
                    <a:p>
                      <a:pPr algn="l">
                        <a:buNone/>
                      </a:pPr>
                      <a:r>
                        <a:rPr lang="en-US" altLang="zh-CN" b="1"/>
                        <a:t>0.181</a:t>
                      </a:r>
                      <a:endParaRPr lang="en-US" altLang="zh-CN" b="1"/>
                    </a:p>
                  </a:txBody>
                  <a:tcPr/>
                </a:tc>
                <a:tc>
                  <a:txBody>
                    <a:bodyPr/>
                    <a:p>
                      <a:pPr algn="l">
                        <a:buNone/>
                      </a:pPr>
                      <a:r>
                        <a:rPr lang="en-US" altLang="zh-CN"/>
                        <a:t>0.638</a:t>
                      </a:r>
                      <a:endParaRPr lang="en-US" altLang="zh-CN"/>
                    </a:p>
                  </a:txBody>
                  <a:tcPr/>
                </a:tc>
                <a:tc>
                  <a:txBody>
                    <a:bodyPr/>
                    <a:p>
                      <a:pPr algn="l">
                        <a:buNone/>
                      </a:pPr>
                      <a:r>
                        <a:rPr lang="en-US" altLang="zh-CN"/>
                        <a:t>0.549</a:t>
                      </a:r>
                      <a:endParaRPr lang="en-US" altLang="zh-CN"/>
                    </a:p>
                  </a:txBody>
                  <a:tcPr/>
                </a:tc>
                <a:tc>
                  <a:txBody>
                    <a:bodyPr/>
                    <a:p>
                      <a:pPr algn="l">
                        <a:buNone/>
                      </a:pPr>
                      <a:r>
                        <a:rPr lang="en-US" altLang="zh-CN"/>
                        <a:t>0.252</a:t>
                      </a:r>
                      <a:endParaRPr lang="en-US" altLang="zh-CN"/>
                    </a:p>
                  </a:txBody>
                  <a:tcPr/>
                </a:tc>
              </a:tr>
            </a:tbl>
          </a:graphicData>
        </a:graphic>
      </p:graphicFrame>
      <p:graphicFrame>
        <p:nvGraphicFramePr>
          <p:cNvPr id="20" name="表格 19"/>
          <p:cNvGraphicFramePr/>
          <p:nvPr>
            <p:custDataLst>
              <p:tags r:id="rId5"/>
            </p:custDataLst>
          </p:nvPr>
        </p:nvGraphicFramePr>
        <p:xfrm>
          <a:off x="139700" y="5081270"/>
          <a:ext cx="9909175" cy="1752600"/>
        </p:xfrm>
        <a:graphic>
          <a:graphicData uri="http://schemas.openxmlformats.org/drawingml/2006/table">
            <a:tbl>
              <a:tblPr firstRow="1" bandRow="1">
                <a:tableStyleId>{5C22544A-7EE6-4342-B048-85BDC9FD1C3A}</a:tableStyleId>
              </a:tblPr>
              <a:tblGrid>
                <a:gridCol w="1981835"/>
                <a:gridCol w="1981835"/>
                <a:gridCol w="1981835"/>
                <a:gridCol w="1981835"/>
                <a:gridCol w="1981835"/>
              </a:tblGrid>
              <a:tr h="655320">
                <a:tc>
                  <a:txBody>
                    <a:bodyPr/>
                    <a:p>
                      <a:pPr>
                        <a:buNone/>
                      </a:pPr>
                      <a:endParaRPr lang="en-US" altLang="zh-CN"/>
                    </a:p>
                  </a:txBody>
                  <a:tcPr/>
                </a:tc>
                <a:tc>
                  <a:txBody>
                    <a:bodyPr/>
                    <a:p>
                      <a:pPr algn="ctr">
                        <a:buNone/>
                      </a:pPr>
                      <a:r>
                        <a:rPr lang="en-US" altLang="zh-CN"/>
                        <a:t>ARS-Bezier</a:t>
                      </a:r>
                      <a:endParaRPr lang="en-US" altLang="zh-CN"/>
                    </a:p>
                    <a:p>
                      <a:pPr algn="ctr">
                        <a:buNone/>
                      </a:pPr>
                      <a:r>
                        <a:rPr lang="zh-CN" altLang="en-US" sz="1800">
                          <a:sym typeface="+mn-ea"/>
                        </a:rPr>
                        <a:t>（平地场景训练）</a:t>
                      </a:r>
                      <a:endParaRPr lang="en-US" altLang="zh-CN"/>
                    </a:p>
                  </a:txBody>
                  <a:tcPr/>
                </a:tc>
                <a:tc>
                  <a:txBody>
                    <a:bodyPr/>
                    <a:p>
                      <a:pPr algn="ctr">
                        <a:buNone/>
                      </a:pPr>
                      <a:r>
                        <a:rPr lang="en-US" altLang="zh-CN"/>
                        <a:t>ARS-Bezier(simple)</a:t>
                      </a:r>
                      <a:endParaRPr lang="en-US" altLang="zh-CN"/>
                    </a:p>
                    <a:p>
                      <a:pPr algn="ctr">
                        <a:buNone/>
                      </a:pPr>
                      <a:r>
                        <a:rPr lang="zh-CN" altLang="en-US" sz="1800">
                          <a:sym typeface="+mn-ea"/>
                        </a:rPr>
                        <a:t>（平地场景训练）</a:t>
                      </a:r>
                      <a:endParaRPr lang="zh-CN" altLang="en-US"/>
                    </a:p>
                  </a:txBody>
                  <a:tcPr/>
                </a:tc>
                <a:tc>
                  <a:txBody>
                    <a:bodyPr/>
                    <a:p>
                      <a:pPr algn="ctr">
                        <a:buNone/>
                      </a:pPr>
                      <a:r>
                        <a:rPr lang="en-US" altLang="zh-CN" sz="1800">
                          <a:sym typeface="+mn-ea"/>
                        </a:rPr>
                        <a:t>ARS-Bezier</a:t>
                      </a:r>
                      <a:endParaRPr lang="en-US" altLang="zh-CN" sz="1800"/>
                    </a:p>
                    <a:p>
                      <a:pPr algn="ctr">
                        <a:buNone/>
                      </a:pPr>
                      <a:r>
                        <a:rPr lang="zh-CN" altLang="en-US"/>
                        <a:t>（随机环境</a:t>
                      </a:r>
                      <a:r>
                        <a:rPr lang="zh-CN" altLang="en-US" sz="1800">
                          <a:sym typeface="+mn-ea"/>
                        </a:rPr>
                        <a:t>训练</a:t>
                      </a:r>
                      <a:r>
                        <a:rPr lang="zh-CN" altLang="en-US"/>
                        <a:t>）</a:t>
                      </a:r>
                      <a:endParaRPr lang="zh-CN" altLang="en-US"/>
                    </a:p>
                  </a:txBody>
                  <a:tcPr/>
                </a:tc>
                <a:tc>
                  <a:txBody>
                    <a:bodyPr/>
                    <a:p>
                      <a:pPr algn="ctr">
                        <a:buNone/>
                      </a:pPr>
                      <a:r>
                        <a:rPr lang="en-US" altLang="zh-CN" sz="1800">
                          <a:sym typeface="+mn-ea"/>
                        </a:rPr>
                        <a:t>ARS-Bezier(simple)</a:t>
                      </a:r>
                      <a:endParaRPr lang="zh-CN" altLang="en-US" sz="1800"/>
                    </a:p>
                    <a:p>
                      <a:pPr algn="ctr">
                        <a:buNone/>
                      </a:pPr>
                      <a:r>
                        <a:rPr lang="zh-CN" altLang="en-US" sz="1800">
                          <a:sym typeface="+mn-ea"/>
                        </a:rPr>
                        <a:t>（随机环境</a:t>
                      </a:r>
                      <a:r>
                        <a:rPr lang="zh-CN" altLang="en-US" sz="1800">
                          <a:sym typeface="+mn-ea"/>
                        </a:rPr>
                        <a:t>训练</a:t>
                      </a:r>
                      <a:r>
                        <a:rPr lang="zh-CN" altLang="en-US" sz="1800">
                          <a:sym typeface="+mn-ea"/>
                        </a:rPr>
                        <a:t>）</a:t>
                      </a:r>
                      <a:endParaRPr lang="zh-CN" altLang="en-US"/>
                    </a:p>
                  </a:txBody>
                  <a:tcPr/>
                </a:tc>
              </a:tr>
              <a:tr h="365760">
                <a:tc>
                  <a:txBody>
                    <a:bodyPr/>
                    <a:p>
                      <a:pPr>
                        <a:buNone/>
                      </a:pPr>
                      <a:r>
                        <a:rPr lang="en-US"/>
                        <a:t>x</a:t>
                      </a:r>
                      <a:r>
                        <a:rPr lang="zh-CN" altLang="en-US"/>
                        <a:t>轴</a:t>
                      </a:r>
                      <a:endParaRPr lang="zh-CN" altLang="en-US"/>
                    </a:p>
                  </a:txBody>
                  <a:tcPr/>
                </a:tc>
                <a:tc>
                  <a:txBody>
                    <a:bodyPr/>
                    <a:p>
                      <a:pPr>
                        <a:buNone/>
                      </a:pPr>
                      <a:r>
                        <a:rPr lang="en-US" altLang="zh-CN" b="0"/>
                        <a:t>6.381</a:t>
                      </a:r>
                      <a:endParaRPr lang="en-US" altLang="zh-CN" b="0"/>
                    </a:p>
                  </a:txBody>
                  <a:tcPr/>
                </a:tc>
                <a:tc>
                  <a:txBody>
                    <a:bodyPr/>
                    <a:p>
                      <a:pPr>
                        <a:buNone/>
                      </a:pPr>
                      <a:r>
                        <a:rPr lang="en-US" altLang="zh-CN" b="0"/>
                        <a:t>8.959</a:t>
                      </a:r>
                      <a:endParaRPr lang="en-US" altLang="zh-CN" b="0"/>
                    </a:p>
                  </a:txBody>
                  <a:tcPr/>
                </a:tc>
                <a:tc>
                  <a:txBody>
                    <a:bodyPr/>
                    <a:p>
                      <a:pPr>
                        <a:buNone/>
                      </a:pPr>
                      <a:r>
                        <a:rPr lang="en-US" altLang="zh-CN" b="1"/>
                        <a:t>5.481</a:t>
                      </a:r>
                      <a:endParaRPr lang="en-US" altLang="zh-CN" b="1"/>
                    </a:p>
                  </a:txBody>
                  <a:tcPr/>
                </a:tc>
                <a:tc>
                  <a:txBody>
                    <a:bodyPr/>
                    <a:p>
                      <a:pPr>
                        <a:buNone/>
                      </a:pPr>
                      <a:r>
                        <a:rPr lang="en-US" altLang="zh-CN" b="0"/>
                        <a:t>8.088</a:t>
                      </a:r>
                      <a:endParaRPr lang="en-US" altLang="zh-CN" b="0"/>
                    </a:p>
                  </a:txBody>
                  <a:tcPr/>
                </a:tc>
              </a:tr>
              <a:tr h="365760">
                <a:tc>
                  <a:txBody>
                    <a:bodyPr/>
                    <a:p>
                      <a:pPr>
                        <a:buNone/>
                      </a:pPr>
                      <a:r>
                        <a:rPr lang="en-US" sz="1800">
                          <a:sym typeface="+mn-ea"/>
                        </a:rPr>
                        <a:t>y</a:t>
                      </a:r>
                      <a:r>
                        <a:rPr lang="zh-CN" altLang="en-US" sz="1800">
                          <a:sym typeface="+mn-ea"/>
                        </a:rPr>
                        <a:t>轴</a:t>
                      </a:r>
                      <a:endParaRPr lang="zh-CN" altLang="en-US"/>
                    </a:p>
                  </a:txBody>
                  <a:tcPr/>
                </a:tc>
                <a:tc>
                  <a:txBody>
                    <a:bodyPr/>
                    <a:p>
                      <a:pPr>
                        <a:buNone/>
                      </a:pPr>
                      <a:r>
                        <a:rPr lang="en-US" altLang="zh-CN" b="0"/>
                        <a:t>6.181</a:t>
                      </a:r>
                      <a:endParaRPr lang="en-US" altLang="zh-CN" b="0"/>
                    </a:p>
                  </a:txBody>
                  <a:tcPr/>
                </a:tc>
                <a:tc>
                  <a:txBody>
                    <a:bodyPr/>
                    <a:p>
                      <a:pPr>
                        <a:buNone/>
                      </a:pPr>
                      <a:r>
                        <a:rPr lang="en-US" altLang="zh-CN" b="0"/>
                        <a:t>8.243</a:t>
                      </a:r>
                      <a:endParaRPr lang="en-US" altLang="zh-CN" b="0"/>
                    </a:p>
                  </a:txBody>
                  <a:tcPr/>
                </a:tc>
                <a:tc>
                  <a:txBody>
                    <a:bodyPr/>
                    <a:p>
                      <a:pPr>
                        <a:buNone/>
                      </a:pPr>
                      <a:r>
                        <a:rPr lang="en-US" altLang="zh-CN" b="1"/>
                        <a:t>5.802</a:t>
                      </a:r>
                      <a:endParaRPr lang="en-US" altLang="zh-CN" b="1"/>
                    </a:p>
                  </a:txBody>
                  <a:tcPr/>
                </a:tc>
                <a:tc>
                  <a:txBody>
                    <a:bodyPr/>
                    <a:p>
                      <a:pPr>
                        <a:buNone/>
                      </a:pPr>
                      <a:r>
                        <a:rPr lang="en-US" altLang="zh-CN" b="0"/>
                        <a:t>7.073</a:t>
                      </a:r>
                      <a:endParaRPr lang="en-US" altLang="zh-CN" b="0"/>
                    </a:p>
                  </a:txBody>
                  <a:tcPr/>
                </a:tc>
              </a:tr>
              <a:tr h="365760">
                <a:tc>
                  <a:txBody>
                    <a:bodyPr/>
                    <a:p>
                      <a:pPr>
                        <a:buNone/>
                      </a:pPr>
                      <a:r>
                        <a:rPr lang="en-US" altLang="zh-CN"/>
                        <a:t>z</a:t>
                      </a:r>
                      <a:r>
                        <a:rPr lang="zh-CN" altLang="en-US"/>
                        <a:t>轴</a:t>
                      </a:r>
                      <a:endParaRPr lang="zh-CN" altLang="en-US"/>
                    </a:p>
                  </a:txBody>
                  <a:tcPr/>
                </a:tc>
                <a:tc>
                  <a:txBody>
                    <a:bodyPr/>
                    <a:p>
                      <a:pPr>
                        <a:buNone/>
                      </a:pPr>
                      <a:r>
                        <a:rPr lang="en-US" altLang="zh-CN" b="0"/>
                        <a:t>7.782</a:t>
                      </a:r>
                      <a:endParaRPr lang="en-US" altLang="zh-CN" b="0"/>
                    </a:p>
                  </a:txBody>
                  <a:tcPr/>
                </a:tc>
                <a:tc>
                  <a:txBody>
                    <a:bodyPr/>
                    <a:p>
                      <a:pPr>
                        <a:buNone/>
                      </a:pPr>
                      <a:r>
                        <a:rPr lang="en-US" altLang="zh-CN" b="0"/>
                        <a:t>11.715</a:t>
                      </a:r>
                      <a:endParaRPr lang="en-US" altLang="zh-CN" b="0"/>
                    </a:p>
                  </a:txBody>
                  <a:tcPr/>
                </a:tc>
                <a:tc>
                  <a:txBody>
                    <a:bodyPr/>
                    <a:p>
                      <a:pPr>
                        <a:buNone/>
                      </a:pPr>
                      <a:r>
                        <a:rPr lang="en-US" altLang="zh-CN" b="1"/>
                        <a:t>6.778</a:t>
                      </a:r>
                      <a:endParaRPr lang="en-US" altLang="zh-CN" b="1"/>
                    </a:p>
                  </a:txBody>
                  <a:tcPr/>
                </a:tc>
                <a:tc>
                  <a:txBody>
                    <a:bodyPr/>
                    <a:p>
                      <a:pPr>
                        <a:buNone/>
                      </a:pPr>
                      <a:r>
                        <a:rPr lang="en-US" altLang="zh-CN" b="0"/>
                        <a:t>11.065</a:t>
                      </a:r>
                      <a:endParaRPr lang="en-US" altLang="zh-CN" b="0"/>
                    </a:p>
                  </a:txBody>
                  <a:tcPr/>
                </a:tc>
              </a:tr>
            </a:tbl>
          </a:graphicData>
        </a:graphic>
      </p:graphicFrame>
      <p:sp>
        <p:nvSpPr>
          <p:cNvPr id="21" name="文本框 20"/>
          <p:cNvSpPr txBox="1"/>
          <p:nvPr/>
        </p:nvSpPr>
        <p:spPr>
          <a:xfrm>
            <a:off x="137795" y="3250565"/>
            <a:ext cx="8736965" cy="368300"/>
          </a:xfrm>
          <a:prstGeom prst="rect">
            <a:avLst/>
          </a:prstGeom>
          <a:noFill/>
        </p:spPr>
        <p:txBody>
          <a:bodyPr wrap="square" rtlCol="0">
            <a:spAutoFit/>
          </a:bodyPr>
          <a:p>
            <a:r>
              <a:rPr lang="zh-CN" altLang="en-US"/>
              <a:t>表</a:t>
            </a:r>
            <a:r>
              <a:rPr lang="en-US" altLang="zh-CN"/>
              <a:t>3</a:t>
            </a:r>
            <a:r>
              <a:rPr lang="en-US" altLang="zh-CN"/>
              <a:t>.3 </a:t>
            </a:r>
            <a:r>
              <a:rPr lang="zh-CN"/>
              <a:t>不同策略前进过程中的最大横向偏移</a:t>
            </a:r>
            <a:endParaRPr lang="zh-CN"/>
          </a:p>
        </p:txBody>
      </p:sp>
      <p:sp>
        <p:nvSpPr>
          <p:cNvPr id="23" name="文本框 22"/>
          <p:cNvSpPr txBox="1"/>
          <p:nvPr/>
        </p:nvSpPr>
        <p:spPr>
          <a:xfrm>
            <a:off x="139700" y="4734560"/>
            <a:ext cx="9681210" cy="368300"/>
          </a:xfrm>
          <a:prstGeom prst="rect">
            <a:avLst/>
          </a:prstGeom>
          <a:noFill/>
        </p:spPr>
        <p:txBody>
          <a:bodyPr wrap="square" rtlCol="0">
            <a:spAutoFit/>
          </a:bodyPr>
          <a:p>
            <a:r>
              <a:rPr lang="zh-CN" altLang="en-US"/>
              <a:t>表</a:t>
            </a:r>
            <a:r>
              <a:rPr lang="en-US" altLang="zh-CN"/>
              <a:t>3</a:t>
            </a:r>
            <a:r>
              <a:rPr lang="en-US" altLang="zh-CN"/>
              <a:t>.4 </a:t>
            </a:r>
            <a:r>
              <a:rPr lang="zh-CN"/>
              <a:t>不同策略前进过程中三轴加速度标准差</a:t>
            </a:r>
            <a:endParaRPr lang="zh-CN"/>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6321176" y="2686649"/>
            <a:ext cx="5870824" cy="1542449"/>
          </a:xfrm>
          <a:prstGeom prst="rect">
            <a:avLst/>
          </a:prstGeom>
        </p:spPr>
      </p:pic>
      <p:sp>
        <p:nvSpPr>
          <p:cNvPr id="17" name="矩形 16"/>
          <p:cNvSpPr/>
          <p:nvPr/>
        </p:nvSpPr>
        <p:spPr>
          <a:xfrm>
            <a:off x="2857500" y="2686049"/>
            <a:ext cx="9334500" cy="1543049"/>
          </a:xfrm>
          <a:prstGeom prst="rect">
            <a:avLst/>
          </a:prstGeom>
          <a:gradFill flip="none" rotWithShape="1">
            <a:gsLst>
              <a:gs pos="35000">
                <a:srgbClr val="014924"/>
              </a:gs>
              <a:gs pos="0">
                <a:srgbClr val="014924"/>
              </a:gs>
              <a:gs pos="59000">
                <a:srgbClr val="014924">
                  <a:alpha val="95000"/>
                </a:srgbClr>
              </a:gs>
              <a:gs pos="77000">
                <a:srgbClr val="014924">
                  <a:alpha val="70000"/>
                </a:srgbClr>
              </a:gs>
              <a:gs pos="100000">
                <a:srgbClr val="014924">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123950" y="2686050"/>
            <a:ext cx="1543050" cy="1543050"/>
            <a:chOff x="1123950" y="2686050"/>
            <a:chExt cx="1543050" cy="1543050"/>
          </a:xfrm>
          <a:solidFill>
            <a:srgbClr val="014924"/>
          </a:solidFill>
        </p:grpSpPr>
        <p:sp>
          <p:nvSpPr>
            <p:cNvPr id="7" name="矩形 6"/>
            <p:cNvSpPr/>
            <p:nvPr/>
          </p:nvSpPr>
          <p:spPr>
            <a:xfrm>
              <a:off x="1123950" y="2686050"/>
              <a:ext cx="1543050" cy="1543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407285" y="2903577"/>
              <a:ext cx="976380" cy="1106805"/>
            </a:xfrm>
            <a:prstGeom prst="rect">
              <a:avLst/>
            </a:prstGeom>
            <a:grpFill/>
          </p:spPr>
          <p:txBody>
            <a:bodyPr wrap="square" rtlCol="0">
              <a:spAutoFit/>
            </a:bodyPr>
            <a:lstStyle/>
            <a:p>
              <a:pPr algn="ctr"/>
              <a:r>
                <a:rPr lang="en-US" altLang="zh-CN" sz="6600" b="1" dirty="0">
                  <a:solidFill>
                    <a:schemeClr val="bg1"/>
                  </a:solidFill>
                  <a:latin typeface="微软雅黑" panose="020B0503020204020204" pitchFamily="34" charset="-122"/>
                  <a:ea typeface="微软雅黑" panose="020B0503020204020204" pitchFamily="34" charset="-122"/>
                </a:rPr>
                <a:t>4</a:t>
              </a:r>
              <a:endParaRPr lang="en-US" altLang="zh-CN" sz="6600" b="1" dirty="0">
                <a:solidFill>
                  <a:schemeClr val="bg1"/>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3029710" y="2903593"/>
            <a:ext cx="4372610" cy="1105535"/>
          </a:xfrm>
          <a:prstGeom prst="rect">
            <a:avLst/>
          </a:prstGeom>
          <a:noFill/>
        </p:spPr>
        <p:txBody>
          <a:bodyPr wrap="none" lIns="91436" tIns="45718" rIns="91436" bIns="45718" rtlCol="0">
            <a:spAutoFit/>
          </a:bodyPr>
          <a:lstStyle/>
          <a:p>
            <a:pPr algn="l"/>
            <a:r>
              <a:rPr lang="zh-CN" altLang="en-US" sz="6600" dirty="0">
                <a:solidFill>
                  <a:schemeClr val="bg1"/>
                </a:solidFill>
                <a:latin typeface="等线" panose="02010600030101010101" charset="-122"/>
                <a:ea typeface="等线" panose="02010600030101010101" charset="-122"/>
              </a:rPr>
              <a:t>总结与展望</a:t>
            </a:r>
            <a:endParaRPr lang="zh-CN" altLang="en-US" sz="6600" dirty="0">
              <a:solidFill>
                <a:schemeClr val="bg1"/>
              </a:solidFill>
              <a:latin typeface="等线" panose="02010600030101010101" charset="-122"/>
              <a:ea typeface="等线" panose="02010600030101010101" charset="-122"/>
            </a:endParaRPr>
          </a:p>
        </p:txBody>
      </p:sp>
      <p:pic>
        <p:nvPicPr>
          <p:cNvPr id="12" name="图片 11"/>
          <p:cNvPicPr>
            <a:picLocks noChangeAspect="1"/>
          </p:cNvPicPr>
          <p:nvPr/>
        </p:nvPicPr>
        <p:blipFill rotWithShape="1">
          <a:blip r:embed="rId2" cstate="screen"/>
          <a:srcRect/>
          <a:stretch>
            <a:fillRect/>
          </a:stretch>
        </p:blipFill>
        <p:spPr>
          <a:xfrm>
            <a:off x="9815333" y="135922"/>
            <a:ext cx="2376667" cy="734513"/>
          </a:xfrm>
          <a:prstGeom prst="rect">
            <a:avLst/>
          </a:prstGeom>
        </p:spPr>
      </p:pic>
      <p:sp>
        <p:nvSpPr>
          <p:cNvPr id="5" name="灯片编号占位符 4"/>
          <p:cNvSpPr>
            <a:spLocks noGrp="1"/>
          </p:cNvSpPr>
          <p:nvPr>
            <p:ph type="sldNum" sz="quarter" idx="12"/>
          </p:nvPr>
        </p:nvSpPr>
        <p:spPr/>
        <p:txBody>
          <a:bodyPr/>
          <a:p>
            <a:fld id="{01635508-54A0-4FB0-A4C5-6467DE85E924}" type="slidenum">
              <a:rPr lang="zh-CN" altLang="en-US" smtClean="0"/>
            </a:fld>
            <a:endParaRPr lang="zh-CN"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54000" y="201683"/>
            <a:ext cx="898070" cy="521970"/>
            <a:chOff x="-254000" y="201683"/>
            <a:chExt cx="898070" cy="521970"/>
          </a:xfrm>
        </p:grpSpPr>
        <p:sp>
          <p:nvSpPr>
            <p:cNvPr id="11" name="圆角矩形 10"/>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5706" y="201683"/>
              <a:ext cx="467694" cy="52197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4</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4972" y="139225"/>
            <a:ext cx="2213610" cy="582295"/>
          </a:xfrm>
          <a:prstGeom prst="rect">
            <a:avLst/>
          </a:prstGeom>
          <a:noFill/>
        </p:spPr>
        <p:txBody>
          <a:bodyPr wrap="none" lIns="91436" tIns="45718" rIns="91436" bIns="45718" rtlCol="0">
            <a:spAutoFit/>
          </a:bodyPr>
          <a:lstStyle/>
          <a:p>
            <a:pPr algn="l"/>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总结与展望</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899410" y="217805"/>
            <a:ext cx="10162540" cy="439420"/>
            <a:chOff x="2965397" y="217491"/>
            <a:chExt cx="10096500" cy="439541"/>
          </a:xfrm>
        </p:grpSpPr>
        <p:sp>
          <p:nvSpPr>
            <p:cNvPr id="10" name="圆角矩形 9"/>
            <p:cNvSpPr/>
            <p:nvPr/>
          </p:nvSpPr>
          <p:spPr>
            <a:xfrm>
              <a:off x="2965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flipV="1">
              <a:off x="2978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3" name="图片 32"/>
          <p:cNvPicPr>
            <a:picLocks noChangeAspect="1"/>
          </p:cNvPicPr>
          <p:nvPr/>
        </p:nvPicPr>
        <p:blipFill rotWithShape="1">
          <a:blip r:embed="rId1" cstate="screen"/>
          <a:srcRect/>
          <a:stretch>
            <a:fillRect/>
          </a:stretch>
        </p:blipFill>
        <p:spPr>
          <a:xfrm>
            <a:off x="10733656" y="176254"/>
            <a:ext cx="1264639" cy="444778"/>
          </a:xfrm>
          <a:prstGeom prst="rect">
            <a:avLst/>
          </a:prstGeom>
        </p:spPr>
      </p:pic>
      <p:grpSp>
        <p:nvGrpSpPr>
          <p:cNvPr id="53" name="组合 52"/>
          <p:cNvGrpSpPr/>
          <p:nvPr>
            <p:custDataLst>
              <p:tags r:id="rId2"/>
            </p:custDataLst>
          </p:nvPr>
        </p:nvGrpSpPr>
        <p:grpSpPr>
          <a:xfrm>
            <a:off x="664845" y="5555615"/>
            <a:ext cx="11419205" cy="420370"/>
            <a:chOff x="6670069" y="1741714"/>
            <a:chExt cx="4404333" cy="420307"/>
          </a:xfrm>
        </p:grpSpPr>
        <p:sp>
          <p:nvSpPr>
            <p:cNvPr id="46" name="矩形 45"/>
            <p:cNvSpPr/>
            <p:nvPr>
              <p:custDataLst>
                <p:tags r:id="rId3"/>
              </p:custDataLst>
            </p:nvPr>
          </p:nvSpPr>
          <p:spPr>
            <a:xfrm>
              <a:off x="6670069" y="1741714"/>
              <a:ext cx="4404333" cy="420307"/>
            </a:xfrm>
            <a:prstGeom prst="rect">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custDataLst>
                <p:tags r:id="rId4"/>
              </p:custDataLst>
            </p:nvPr>
          </p:nvSpPr>
          <p:spPr>
            <a:xfrm>
              <a:off x="6707901" y="1756228"/>
              <a:ext cx="1687195" cy="366975"/>
            </a:xfrm>
            <a:prstGeom prst="rect">
              <a:avLst/>
            </a:prstGeom>
            <a:noFill/>
          </p:spPr>
          <p:txBody>
            <a:bodyPr wrap="square" lIns="91436" tIns="45718" rIns="91436" bIns="45718" rtlCol="0">
              <a:spAutoFit/>
            </a:bodyPr>
            <a:lstStyle/>
            <a:p>
              <a:r>
                <a:rPr lang="en-US" dirty="0">
                  <a:solidFill>
                    <a:schemeClr val="bg1"/>
                  </a:solidFill>
                  <a:latin typeface="微软雅黑" panose="020B0503020204020204" pitchFamily="34" charset="-122"/>
                  <a:ea typeface="微软雅黑" panose="020B0503020204020204" pitchFamily="34" charset="-122"/>
                </a:rPr>
                <a:t>B. </a:t>
              </a:r>
              <a:r>
                <a:rPr lang="zh-CN" altLang="en-US" dirty="0">
                  <a:solidFill>
                    <a:schemeClr val="bg1"/>
                  </a:solidFill>
                  <a:latin typeface="微软雅黑" panose="020B0503020204020204" pitchFamily="34" charset="-122"/>
                  <a:ea typeface="微软雅黑" panose="020B0503020204020204" pitchFamily="34" charset="-122"/>
                </a:rPr>
                <a:t>展望</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custDataLst>
              <p:tags r:id="rId5"/>
            </p:custDataLst>
          </p:nvPr>
        </p:nvGrpSpPr>
        <p:grpSpPr>
          <a:xfrm>
            <a:off x="694690" y="871220"/>
            <a:ext cx="11389360" cy="420370"/>
            <a:chOff x="6670069" y="1741714"/>
            <a:chExt cx="4404333" cy="420307"/>
          </a:xfrm>
        </p:grpSpPr>
        <p:sp>
          <p:nvSpPr>
            <p:cNvPr id="24" name="矩形 23"/>
            <p:cNvSpPr/>
            <p:nvPr>
              <p:custDataLst>
                <p:tags r:id="rId6"/>
              </p:custDataLst>
            </p:nvPr>
          </p:nvSpPr>
          <p:spPr>
            <a:xfrm>
              <a:off x="6670069" y="1741714"/>
              <a:ext cx="4404333" cy="420307"/>
            </a:xfrm>
            <a:prstGeom prst="rect">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custDataLst>
                <p:tags r:id="rId7"/>
              </p:custDataLst>
            </p:nvPr>
          </p:nvSpPr>
          <p:spPr>
            <a:xfrm>
              <a:off x="6707892" y="1756317"/>
              <a:ext cx="3110207" cy="366975"/>
            </a:xfrm>
            <a:prstGeom prst="rect">
              <a:avLst/>
            </a:prstGeom>
            <a:noFill/>
          </p:spPr>
          <p:txBody>
            <a:bodyPr wrap="square" lIns="91436" tIns="45718" rIns="91436" bIns="45718" rtlCol="0">
              <a:spAutoFit/>
            </a:bodyPr>
            <a:lstStyle/>
            <a:p>
              <a:pPr algn="l"/>
              <a:r>
                <a:rPr lang="en-US" dirty="0">
                  <a:solidFill>
                    <a:schemeClr val="bg1"/>
                  </a:solidFill>
                  <a:latin typeface="微软雅黑" panose="020B0503020204020204" pitchFamily="34" charset="-122"/>
                  <a:ea typeface="微软雅黑" panose="020B0503020204020204" pitchFamily="34" charset="-122"/>
                </a:rPr>
                <a:t>A. </a:t>
              </a:r>
              <a:r>
                <a:rPr lang="zh-CN" altLang="en-US" dirty="0">
                  <a:solidFill>
                    <a:schemeClr val="bg1"/>
                  </a:solidFill>
                  <a:latin typeface="微软雅黑" panose="020B0503020204020204" pitchFamily="34" charset="-122"/>
                  <a:ea typeface="微软雅黑" panose="020B0503020204020204" pitchFamily="34" charset="-122"/>
                </a:rPr>
                <a:t>总结</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8" name="灯片编号占位符 7"/>
          <p:cNvSpPr>
            <a:spLocks noGrp="1"/>
          </p:cNvSpPr>
          <p:nvPr>
            <p:ph type="sldNum" sz="quarter" idx="12"/>
          </p:nvPr>
        </p:nvSpPr>
        <p:spPr/>
        <p:txBody>
          <a:bodyPr/>
          <a:p>
            <a:fld id="{01635508-54A0-4FB0-A4C5-6467DE85E924}" type="slidenum">
              <a:rPr lang="zh-CN" altLang="en-US" smtClean="0"/>
            </a:fld>
            <a:endParaRPr lang="zh-CN" altLang="en-US"/>
          </a:p>
        </p:txBody>
      </p:sp>
      <p:sp>
        <p:nvSpPr>
          <p:cNvPr id="3" name="文本框 2"/>
          <p:cNvSpPr txBox="1"/>
          <p:nvPr>
            <p:custDataLst>
              <p:tags r:id="rId8"/>
            </p:custDataLst>
          </p:nvPr>
        </p:nvSpPr>
        <p:spPr>
          <a:xfrm>
            <a:off x="664845" y="6027420"/>
            <a:ext cx="10068560" cy="694055"/>
          </a:xfrm>
          <a:prstGeom prst="rect">
            <a:avLst/>
          </a:prstGeom>
          <a:noFill/>
        </p:spPr>
        <p:txBody>
          <a:bodyPr wrap="square" rtlCol="0">
            <a:noAutofit/>
          </a:bodyPr>
          <a:p>
            <a:r>
              <a:rPr lang="zh-CN" altLang="en-US" sz="2000"/>
              <a:t>（</a:t>
            </a:r>
            <a:r>
              <a:rPr lang="en-US" altLang="zh-CN" sz="2000"/>
              <a:t>1</a:t>
            </a:r>
            <a:r>
              <a:rPr lang="zh-CN" altLang="en-US" sz="2000"/>
              <a:t>）</a:t>
            </a:r>
            <a:r>
              <a:rPr lang="zh-CN" altLang="en-US" sz="2000">
                <a:sym typeface="+mn-ea"/>
              </a:rPr>
              <a:t>改进</a:t>
            </a:r>
            <a:r>
              <a:rPr lang="zh-CN" altLang="en-US" sz="2000"/>
              <a:t>奖励函数</a:t>
            </a:r>
            <a:r>
              <a:rPr lang="en-US" altLang="zh-CN" sz="2000"/>
              <a:t> —— </a:t>
            </a:r>
            <a:r>
              <a:rPr lang="zh-CN" altLang="en-US" sz="2000"/>
              <a:t>解决跌倒</a:t>
            </a:r>
            <a:r>
              <a:rPr lang="en-US" altLang="zh-CN" sz="2000"/>
              <a:t>/</a:t>
            </a:r>
            <a:r>
              <a:rPr lang="zh-CN" altLang="en-US" sz="2000"/>
              <a:t>横向偏移问题</a:t>
            </a:r>
            <a:endParaRPr lang="zh-CN" altLang="en-US" sz="2000"/>
          </a:p>
          <a:p>
            <a:r>
              <a:rPr lang="zh-CN" altLang="en-US" sz="2000"/>
              <a:t>（2）</a:t>
            </a:r>
            <a:r>
              <a:rPr lang="zh-CN" altLang="en-US" sz="2000">
                <a:sym typeface="+mn-ea"/>
              </a:rPr>
              <a:t>研究</a:t>
            </a:r>
            <a:r>
              <a:rPr lang="zh-CN" altLang="en-US" sz="2000"/>
              <a:t>摆动信号对于</a:t>
            </a:r>
            <a:r>
              <a:rPr lang="en-US" altLang="zh-CN" sz="2000"/>
              <a:t>ARS-Bezier</a:t>
            </a:r>
            <a:r>
              <a:rPr lang="zh-CN" altLang="en-US" sz="2000"/>
              <a:t>方法的影响</a:t>
            </a:r>
            <a:r>
              <a:rPr lang="en-US" altLang="zh-CN" sz="2000"/>
              <a:t> —— </a:t>
            </a:r>
            <a:r>
              <a:rPr lang="zh-CN" altLang="en-US" sz="2000"/>
              <a:t>探索提高当前方法速度的方法</a:t>
            </a:r>
            <a:endParaRPr lang="zh-CN" altLang="en-US" sz="2000"/>
          </a:p>
        </p:txBody>
      </p:sp>
      <p:grpSp>
        <p:nvGrpSpPr>
          <p:cNvPr id="7" name="组合 6"/>
          <p:cNvGrpSpPr/>
          <p:nvPr/>
        </p:nvGrpSpPr>
        <p:grpSpPr>
          <a:xfrm>
            <a:off x="1873250" y="1424305"/>
            <a:ext cx="992505" cy="951865"/>
            <a:chOff x="1123950" y="2686050"/>
            <a:chExt cx="1543050" cy="1543050"/>
          </a:xfrm>
          <a:solidFill>
            <a:srgbClr val="014924"/>
          </a:solidFill>
        </p:grpSpPr>
        <p:sp>
          <p:nvSpPr>
            <p:cNvPr id="9" name="矩形 8"/>
            <p:cNvSpPr/>
            <p:nvPr/>
          </p:nvSpPr>
          <p:spPr>
            <a:xfrm>
              <a:off x="1123950" y="2686050"/>
              <a:ext cx="1543050" cy="1543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1407285" y="2903577"/>
              <a:ext cx="976380" cy="1145707"/>
            </a:xfrm>
            <a:prstGeom prst="rect">
              <a:avLst/>
            </a:prstGeom>
            <a:grpFill/>
          </p:spPr>
          <p:txBody>
            <a:bodyPr wrap="square" rtlCol="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难点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9577705" y="1381125"/>
            <a:ext cx="992505" cy="951865"/>
            <a:chOff x="1123950" y="2686050"/>
            <a:chExt cx="1543050" cy="1543050"/>
          </a:xfrm>
          <a:solidFill>
            <a:srgbClr val="014924"/>
          </a:solidFill>
        </p:grpSpPr>
        <p:sp>
          <p:nvSpPr>
            <p:cNvPr id="17" name="矩形 16"/>
            <p:cNvSpPr/>
            <p:nvPr/>
          </p:nvSpPr>
          <p:spPr>
            <a:xfrm>
              <a:off x="1123950" y="2686050"/>
              <a:ext cx="1543050" cy="1543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1265125" y="2725167"/>
              <a:ext cx="1259713" cy="1494669"/>
            </a:xfrm>
            <a:prstGeom prst="rect">
              <a:avLst/>
            </a:prstGeom>
            <a:grpFill/>
          </p:spPr>
          <p:txBody>
            <a:bodyPr wrap="square" rtlCol="0">
              <a:spAutoFit/>
            </a:bodyPr>
            <a:p>
              <a:pPr algn="ctr"/>
              <a:r>
                <a:rPr lang="zh-CN" altLang="en-US" b="1" dirty="0">
                  <a:solidFill>
                    <a:schemeClr val="bg1"/>
                  </a:solidFill>
                  <a:latin typeface="微软雅黑" panose="020B0503020204020204" pitchFamily="34" charset="-122"/>
                  <a:ea typeface="微软雅黑" panose="020B0503020204020204" pitchFamily="34" charset="-122"/>
                </a:rPr>
                <a:t>工作</a:t>
              </a:r>
              <a:r>
                <a:rPr lang="en-US" altLang="zh-CN" b="1" dirty="0">
                  <a:solidFill>
                    <a:schemeClr val="bg1"/>
                  </a:solidFill>
                  <a:latin typeface="微软雅黑" panose="020B0503020204020204" pitchFamily="34" charset="-122"/>
                  <a:ea typeface="微软雅黑" panose="020B0503020204020204" pitchFamily="34" charset="-122"/>
                </a:rPr>
                <a:t>&amp;</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创新</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31" name="文本框 30"/>
          <p:cNvSpPr txBox="1"/>
          <p:nvPr/>
        </p:nvSpPr>
        <p:spPr>
          <a:xfrm>
            <a:off x="533400" y="2570480"/>
            <a:ext cx="4302760" cy="1096645"/>
          </a:xfrm>
          <a:prstGeom prst="rect">
            <a:avLst/>
          </a:prstGeom>
          <a:noFill/>
        </p:spPr>
        <p:txBody>
          <a:bodyPr wrap="square" rtlCol="0">
            <a:noAutofit/>
          </a:bodyPr>
          <a:p>
            <a:r>
              <a:rPr lang="zh-CN" altLang="en-US" sz="2000">
                <a:sym typeface="+mn-ea"/>
              </a:rPr>
              <a:t>传统强化学习方法不适合小型机器人：许多方法依赖较大的观测空间（传感资源）并具有较大的计算开销</a:t>
            </a:r>
            <a:endParaRPr lang="zh-CN" altLang="en-US" sz="2000"/>
          </a:p>
          <a:p>
            <a:endParaRPr lang="zh-CN" altLang="en-US" sz="2000"/>
          </a:p>
        </p:txBody>
      </p:sp>
      <p:sp>
        <p:nvSpPr>
          <p:cNvPr id="32" name="文本框 31"/>
          <p:cNvSpPr txBox="1"/>
          <p:nvPr/>
        </p:nvSpPr>
        <p:spPr>
          <a:xfrm>
            <a:off x="542925" y="4222115"/>
            <a:ext cx="4293235" cy="706755"/>
          </a:xfrm>
          <a:prstGeom prst="rect">
            <a:avLst/>
          </a:prstGeom>
          <a:noFill/>
        </p:spPr>
        <p:txBody>
          <a:bodyPr wrap="square" rtlCol="0">
            <a:spAutoFit/>
          </a:bodyPr>
          <a:p>
            <a:r>
              <a:rPr lang="zh-CN" altLang="en-US" sz="2000">
                <a:sym typeface="+mn-ea"/>
              </a:rPr>
              <a:t>传统强化学习方法只能使机器人习得单一环境下的运动策略，扩展性较差</a:t>
            </a:r>
            <a:endParaRPr lang="zh-CN" altLang="en-US" sz="2000">
              <a:sym typeface="+mn-ea"/>
            </a:endParaRPr>
          </a:p>
        </p:txBody>
      </p:sp>
      <p:sp>
        <p:nvSpPr>
          <p:cNvPr id="34" name="文本框 33"/>
          <p:cNvSpPr txBox="1"/>
          <p:nvPr/>
        </p:nvSpPr>
        <p:spPr>
          <a:xfrm>
            <a:off x="8197850" y="3524885"/>
            <a:ext cx="4064000" cy="419100"/>
          </a:xfrm>
          <a:prstGeom prst="rect">
            <a:avLst/>
          </a:prstGeom>
          <a:noFill/>
        </p:spPr>
        <p:txBody>
          <a:bodyPr wrap="square" rtlCol="0">
            <a:noAutofit/>
          </a:bodyPr>
          <a:p>
            <a:endParaRPr lang="zh-CN" altLang="en-US"/>
          </a:p>
        </p:txBody>
      </p:sp>
      <p:cxnSp>
        <p:nvCxnSpPr>
          <p:cNvPr id="38" name="直接箭头连接符 37"/>
          <p:cNvCxnSpPr>
            <a:stCxn id="32" idx="3"/>
            <a:endCxn id="41" idx="1"/>
          </p:cNvCxnSpPr>
          <p:nvPr/>
        </p:nvCxnSpPr>
        <p:spPr>
          <a:xfrm>
            <a:off x="4836160" y="4575810"/>
            <a:ext cx="3361055" cy="1905"/>
          </a:xfrm>
          <a:prstGeom prst="straightConnector1">
            <a:avLst/>
          </a:prstGeom>
          <a:ln>
            <a:solidFill>
              <a:schemeClr val="tx2"/>
            </a:solidFill>
            <a:tailEnd type="arrow" w="med" len="med"/>
          </a:ln>
        </p:spPr>
        <p:style>
          <a:lnRef idx="3">
            <a:schemeClr val="accent1"/>
          </a:lnRef>
          <a:fillRef idx="0">
            <a:srgbClr val="FFFFFF"/>
          </a:fillRef>
          <a:effectRef idx="0">
            <a:srgbClr val="FFFFFF"/>
          </a:effectRef>
          <a:fontRef idx="minor">
            <a:schemeClr val="tx1"/>
          </a:fontRef>
        </p:style>
      </p:cxnSp>
      <p:sp>
        <p:nvSpPr>
          <p:cNvPr id="40" name="文本框 39"/>
          <p:cNvSpPr txBox="1"/>
          <p:nvPr/>
        </p:nvSpPr>
        <p:spPr>
          <a:xfrm>
            <a:off x="8197850" y="2643505"/>
            <a:ext cx="3672205" cy="956310"/>
          </a:xfrm>
          <a:prstGeom prst="rect">
            <a:avLst/>
          </a:prstGeom>
          <a:noFill/>
        </p:spPr>
        <p:txBody>
          <a:bodyPr wrap="square" rtlCol="0">
            <a:noAutofit/>
          </a:bodyPr>
          <a:p>
            <a:pPr algn="ctr"/>
            <a:r>
              <a:rPr lang="zh-CN" altLang="en-US" sz="2000"/>
              <a:t>以轻量级算法</a:t>
            </a:r>
            <a:r>
              <a:rPr lang="en-US" altLang="zh-CN" sz="2000"/>
              <a:t>ARS</a:t>
            </a:r>
            <a:r>
              <a:rPr lang="en-US" altLang="zh-CN" sz="2000" baseline="30000"/>
              <a:t>[3]</a:t>
            </a:r>
            <a:r>
              <a:rPr lang="zh-CN" altLang="en-US" sz="2000"/>
              <a:t>为基础</a:t>
            </a:r>
            <a:endParaRPr lang="zh-CN" altLang="en-US" sz="2000"/>
          </a:p>
          <a:p>
            <a:pPr algn="ctr"/>
            <a:r>
              <a:rPr lang="zh-CN" altLang="en-US" sz="2000"/>
              <a:t>进一步扩展</a:t>
            </a:r>
            <a:r>
              <a:rPr lang="en-US" altLang="zh-CN" sz="2000"/>
              <a:t>Rahme</a:t>
            </a:r>
            <a:r>
              <a:rPr lang="zh-CN" altLang="en-US" sz="2000"/>
              <a:t>等人</a:t>
            </a:r>
            <a:r>
              <a:rPr lang="en-US" altLang="zh-CN" sz="2000" baseline="30000"/>
              <a:t>[4]</a:t>
            </a:r>
            <a:r>
              <a:rPr lang="zh-CN" altLang="en-US" sz="2000"/>
              <a:t>的方法，</a:t>
            </a:r>
            <a:r>
              <a:rPr lang="zh-CN" altLang="en-US" sz="2000">
                <a:sym typeface="+mn-ea"/>
              </a:rPr>
              <a:t>提出</a:t>
            </a:r>
            <a:r>
              <a:rPr lang="en-US" altLang="zh-CN" sz="2000">
                <a:sym typeface="+mn-ea"/>
              </a:rPr>
              <a:t>ARS-Bezier</a:t>
            </a:r>
            <a:r>
              <a:rPr lang="zh-CN" altLang="en-US" sz="2000">
                <a:sym typeface="+mn-ea"/>
              </a:rPr>
              <a:t>方法，训练更加快速稳定</a:t>
            </a:r>
            <a:endParaRPr lang="zh-CN" altLang="en-US" sz="2000"/>
          </a:p>
          <a:p>
            <a:pPr algn="ctr"/>
            <a:endParaRPr lang="zh-CN" altLang="en-US" sz="2000"/>
          </a:p>
        </p:txBody>
      </p:sp>
      <p:sp>
        <p:nvSpPr>
          <p:cNvPr id="41" name="文本框 40"/>
          <p:cNvSpPr txBox="1"/>
          <p:nvPr/>
        </p:nvSpPr>
        <p:spPr>
          <a:xfrm>
            <a:off x="8197215" y="4224020"/>
            <a:ext cx="3672840" cy="706755"/>
          </a:xfrm>
          <a:prstGeom prst="rect">
            <a:avLst/>
          </a:prstGeom>
          <a:noFill/>
        </p:spPr>
        <p:txBody>
          <a:bodyPr wrap="square" rtlCol="0">
            <a:spAutoFit/>
          </a:bodyPr>
          <a:p>
            <a:pPr algn="ctr"/>
            <a:r>
              <a:rPr lang="zh-CN" sz="2000"/>
              <a:t>通过环境随机化</a:t>
            </a:r>
            <a:endParaRPr lang="zh-CN" sz="2000"/>
          </a:p>
          <a:p>
            <a:pPr algn="ctr"/>
            <a:r>
              <a:rPr lang="zh-CN" sz="2000"/>
              <a:t>使机器人习得普适的运动策略</a:t>
            </a:r>
            <a:endParaRPr lang="zh-CN" sz="2000"/>
          </a:p>
        </p:txBody>
      </p:sp>
      <p:cxnSp>
        <p:nvCxnSpPr>
          <p:cNvPr id="4" name="直接箭头连接符 3"/>
          <p:cNvCxnSpPr>
            <a:stCxn id="31" idx="3"/>
            <a:endCxn id="40" idx="1"/>
          </p:cNvCxnSpPr>
          <p:nvPr/>
        </p:nvCxnSpPr>
        <p:spPr>
          <a:xfrm>
            <a:off x="4836160" y="3119120"/>
            <a:ext cx="3361690" cy="2540"/>
          </a:xfrm>
          <a:prstGeom prst="straightConnector1">
            <a:avLst/>
          </a:prstGeom>
          <a:ln>
            <a:solidFill>
              <a:schemeClr val="tx2"/>
            </a:solidFill>
            <a:tailEnd type="arrow" w="med" len="med"/>
          </a:ln>
        </p:spPr>
        <p:style>
          <a:lnRef idx="3">
            <a:schemeClr val="accent1"/>
          </a:lnRef>
          <a:fillRef idx="0">
            <a:srgbClr val="FFFFFF"/>
          </a:fillRef>
          <a:effectRef idx="0">
            <a:srgbClr val="FFFFFF"/>
          </a:effectRef>
          <a:fontRef idx="minor">
            <a:schemeClr val="tx1"/>
          </a:fontRef>
        </p:style>
      </p:cxn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10800000">
            <a:off x="0" y="-7"/>
            <a:ext cx="12192000" cy="2426618"/>
          </a:xfrm>
          <a:prstGeom prst="rect">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10800000">
            <a:off x="0" y="2493941"/>
            <a:ext cx="12192000" cy="70698"/>
          </a:xfrm>
          <a:prstGeom prst="rect">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536239" y="3909427"/>
            <a:ext cx="5119523" cy="1107996"/>
          </a:xfrm>
          <a:prstGeom prst="rect">
            <a:avLst/>
          </a:prstGeom>
          <a:noFill/>
        </p:spPr>
        <p:txBody>
          <a:bodyPr wrap="square" rtlCol="0">
            <a:spAutoFit/>
          </a:bodyPr>
          <a:lstStyle/>
          <a:p>
            <a:pPr algn="ctr"/>
            <a:r>
              <a:rPr lang="zh-CN" altLang="en-US" sz="6600" b="1" dirty="0">
                <a:solidFill>
                  <a:srgbClr val="014924"/>
                </a:solidFill>
                <a:latin typeface="微软雅黑" panose="020B0503020204020204" pitchFamily="34" charset="-122"/>
                <a:ea typeface="微软雅黑" panose="020B0503020204020204" pitchFamily="34" charset="-122"/>
              </a:rPr>
              <a:t>感谢聆听</a:t>
            </a:r>
            <a:endParaRPr lang="zh-CN" altLang="en-US" sz="6600" b="1" dirty="0">
              <a:solidFill>
                <a:srgbClr val="014924"/>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323851" y="-24013"/>
            <a:ext cx="11544299" cy="3154706"/>
          </a:xfrm>
          <a:prstGeom prst="rect">
            <a:avLst/>
          </a:prstGeom>
        </p:spPr>
        <p:txBody>
          <a:bodyPr wrap="square" lIns="91436" tIns="45718" rIns="91436" bIns="45718">
            <a:spAutoFit/>
          </a:bodyPr>
          <a:lstStyle>
            <a:defPPr>
              <a:defRPr lang="zh-CN"/>
            </a:defPPr>
            <a:lvl1pPr algn="ctr">
              <a:defRPr sz="105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dist"/>
            <a:r>
              <a:rPr lang="en-US" altLang="zh-CN" sz="19900" b="1" dirty="0">
                <a:solidFill>
                  <a:schemeClr val="bg1">
                    <a:alpha val="10000"/>
                  </a:schemeClr>
                </a:solidFill>
              </a:rPr>
              <a:t>THANKS</a:t>
            </a:r>
            <a:endParaRPr lang="zh-CN" altLang="en-US" sz="19900" b="1" dirty="0">
              <a:solidFill>
                <a:schemeClr val="bg1">
                  <a:alpha val="10000"/>
                </a:schemeClr>
              </a:solidFill>
            </a:endParaRPr>
          </a:p>
        </p:txBody>
      </p:sp>
      <p:grpSp>
        <p:nvGrpSpPr>
          <p:cNvPr id="7" name="组合 6"/>
          <p:cNvGrpSpPr/>
          <p:nvPr/>
        </p:nvGrpSpPr>
        <p:grpSpPr>
          <a:xfrm>
            <a:off x="4876405" y="1196335"/>
            <a:ext cx="2439190" cy="2439192"/>
            <a:chOff x="5007734" y="902247"/>
            <a:chExt cx="2543685" cy="2543686"/>
          </a:xfrm>
        </p:grpSpPr>
        <p:sp>
          <p:nvSpPr>
            <p:cNvPr id="8" name="椭圆 7"/>
            <p:cNvSpPr/>
            <p:nvPr/>
          </p:nvSpPr>
          <p:spPr>
            <a:xfrm>
              <a:off x="5007734" y="902247"/>
              <a:ext cx="2543685" cy="2543686"/>
            </a:xfrm>
            <a:prstGeom prst="ellipse">
              <a:avLst/>
            </a:prstGeom>
            <a:gradFill flip="none" rotWithShape="1">
              <a:gsLst>
                <a:gs pos="0">
                  <a:schemeClr val="bg1"/>
                </a:gs>
                <a:gs pos="100000">
                  <a:srgbClr val="E8E8E8"/>
                </a:gs>
              </a:gsLst>
              <a:lin ang="5400000" scaled="1"/>
              <a:tileRect/>
            </a:gradFill>
            <a:ln>
              <a:noFill/>
            </a:ln>
            <a:effectLst>
              <a:outerShdw blurRad="139700" dist="38100" dir="5400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0800000">
              <a:off x="5160137" y="1054647"/>
              <a:ext cx="2213120" cy="2213120"/>
            </a:xfrm>
            <a:prstGeom prst="ellipse">
              <a:avLst/>
            </a:prstGeom>
            <a:gradFill flip="none" rotWithShape="1">
              <a:gsLst>
                <a:gs pos="0">
                  <a:schemeClr val="bg1"/>
                </a:gs>
                <a:gs pos="100000">
                  <a:srgbClr val="E8E8E8"/>
                </a:gs>
              </a:gsLst>
              <a:lin ang="5400000" scaled="1"/>
              <a:tileRect/>
            </a:gradFill>
            <a:ln>
              <a:noFill/>
            </a:ln>
            <a:effectLst>
              <a:innerShdw blurRad="889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1" name="图片 20"/>
          <p:cNvPicPr>
            <a:picLocks noChangeAspect="1"/>
          </p:cNvPicPr>
          <p:nvPr/>
        </p:nvPicPr>
        <p:blipFill>
          <a:blip r:embed="rId1" cstate="screen">
            <a:extLst>
              <a:ext uri="{BEBA8EAE-BF5A-486C-A8C5-ECC9F3942E4B}">
                <a14:imgProps xmlns:a14="http://schemas.microsoft.com/office/drawing/2010/main">
                  <a14:imgLayer r:embed="rId2">
                    <a14:imgEffect>
                      <a14:backgroundRemoval t="0" b="100000" l="0" r="100000"/>
                    </a14:imgEffect>
                  </a14:imgLayer>
                </a14:imgProps>
              </a:ext>
            </a:extLst>
          </a:blip>
          <a:stretch>
            <a:fillRect/>
          </a:stretch>
        </p:blipFill>
        <p:spPr>
          <a:xfrm>
            <a:off x="5127804" y="1438170"/>
            <a:ext cx="1936392" cy="1930811"/>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00" y="173743"/>
            <a:ext cx="898070" cy="521970"/>
            <a:chOff x="-254000" y="201683"/>
            <a:chExt cx="898070" cy="521970"/>
          </a:xfrm>
        </p:grpSpPr>
        <p:sp>
          <p:nvSpPr>
            <p:cNvPr id="5" name="圆角矩形 4"/>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5706" y="201683"/>
              <a:ext cx="467694" cy="52197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5</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701167" y="144940"/>
            <a:ext cx="1807210" cy="582295"/>
          </a:xfrm>
          <a:prstGeom prst="rect">
            <a:avLst/>
          </a:prstGeom>
          <a:noFill/>
        </p:spPr>
        <p:txBody>
          <a:bodyPr wrap="none" lIns="91436" tIns="45718" rIns="91436" bIns="45718" rtlCol="0">
            <a:spAutoFit/>
          </a:bodyPr>
          <a:lstStyle/>
          <a:p>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参考文献</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621280" y="234950"/>
            <a:ext cx="11442700" cy="439420"/>
            <a:chOff x="2584397" y="217491"/>
            <a:chExt cx="10096500" cy="439541"/>
          </a:xfrm>
        </p:grpSpPr>
        <p:sp>
          <p:nvSpPr>
            <p:cNvPr id="4" name="圆角矩形 3"/>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圆角矩形 7"/>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1" name="图片 50"/>
          <p:cNvPicPr>
            <a:picLocks noChangeAspect="1"/>
          </p:cNvPicPr>
          <p:nvPr/>
        </p:nvPicPr>
        <p:blipFill rotWithShape="1">
          <a:blip r:embed="rId1" cstate="screen"/>
          <a:srcRect/>
          <a:stretch>
            <a:fillRect/>
          </a:stretch>
        </p:blipFill>
        <p:spPr>
          <a:xfrm>
            <a:off x="10733656" y="176254"/>
            <a:ext cx="1264639" cy="444778"/>
          </a:xfrm>
          <a:prstGeom prst="rect">
            <a:avLst/>
          </a:prstGeom>
        </p:spPr>
      </p:pic>
      <p:sp>
        <p:nvSpPr>
          <p:cNvPr id="14" name="文本框 13"/>
          <p:cNvSpPr txBox="1"/>
          <p:nvPr/>
        </p:nvSpPr>
        <p:spPr>
          <a:xfrm>
            <a:off x="-635" y="857885"/>
            <a:ext cx="12192000" cy="5763895"/>
          </a:xfrm>
          <a:prstGeom prst="rect">
            <a:avLst/>
          </a:prstGeom>
          <a:noFill/>
        </p:spPr>
        <p:txBody>
          <a:bodyPr wrap="square" rtlCol="0">
            <a:noAutofit/>
          </a:bodyPr>
          <a:p>
            <a:r>
              <a:rPr lang="en-US" altLang="zh-CN">
                <a:latin typeface="等线" panose="02010600030101010101" charset="-122"/>
                <a:ea typeface="等线" panose="02010600030101010101" charset="-122"/>
              </a:rPr>
              <a:t>[1] REILLY K. From automata to automation: The birth of the robot in rur (rossum’s universal robots)[M]//Automata and Mimesis on the Stage of Theatre History. Springer, 2011: 148-176.</a:t>
            </a:r>
            <a:endParaRPr lang="en-US" altLang="zh-CN">
              <a:latin typeface="等线" panose="02010600030101010101" charset="-122"/>
              <a:ea typeface="等线" panose="02010600030101010101" charset="-122"/>
            </a:endParaRPr>
          </a:p>
          <a:p>
            <a:r>
              <a:rPr lang="en-US" altLang="zh-CN">
                <a:latin typeface="等线" panose="02010600030101010101" charset="-122"/>
                <a:ea typeface="等线" panose="02010600030101010101" charset="-122"/>
              </a:rPr>
              <a:t>[2] HYUN D J, SEOK S, LEE J, et al. High speed trot-running: Implementation of a hierarchical controller using proprioceptive impedance control on the mit cheetah[J]. The International Journal of Robotics Research, 2014, 33(11): 1417-1445</a:t>
            </a:r>
            <a:endParaRPr lang="en-US" altLang="zh-CN">
              <a:latin typeface="等线" panose="02010600030101010101" charset="-122"/>
              <a:ea typeface="等线" panose="02010600030101010101" charset="-122"/>
            </a:endParaRPr>
          </a:p>
          <a:p>
            <a:r>
              <a:rPr lang="en-US" altLang="zh-CN">
                <a:latin typeface="等线" panose="02010600030101010101" charset="-122"/>
                <a:ea typeface="等线" panose="02010600030101010101" charset="-122"/>
              </a:rPr>
              <a:t>[3] MANIA H, GUY A, RECHT B. Simple random search provides a competitive approach to reinforcement learning[A]. 2018.</a:t>
            </a:r>
            <a:endParaRPr lang="en-US" altLang="zh-CN">
              <a:latin typeface="等线" panose="02010600030101010101" charset="-122"/>
              <a:ea typeface="等线" panose="02010600030101010101" charset="-122"/>
            </a:endParaRPr>
          </a:p>
          <a:p>
            <a:r>
              <a:rPr lang="en-US" altLang="zh-CN">
                <a:latin typeface="等线" panose="02010600030101010101" charset="-122"/>
                <a:ea typeface="等线" panose="02010600030101010101" charset="-122"/>
              </a:rPr>
              <a:t>[4] RAHMEM, ABRAHAM I, ELWIN M L, et al. Linear policies are sufficient to enable lowcost quadrupedal robots to traverse rough terrain[C]//2021 IEEE/RSJ International Conference on Intelligent Robots and Systems (IROS). IEEE, 2021: 8469-8476.</a:t>
            </a:r>
            <a:endParaRPr lang="en-US" altLang="zh-CN">
              <a:latin typeface="等线" panose="02010600030101010101" charset="-122"/>
              <a:ea typeface="等线" panose="02010600030101010101" charset="-122"/>
            </a:endParaRPr>
          </a:p>
          <a:p>
            <a:r>
              <a:rPr lang="en-US" altLang="zh-CN">
                <a:latin typeface="等线" panose="02010600030101010101" charset="-122"/>
                <a:ea typeface="等线" panose="02010600030101010101" charset="-122"/>
              </a:rPr>
              <a:t>[5] </a:t>
            </a:r>
            <a:r>
              <a:rPr lang="en-US" altLang="zh-CN">
                <a:latin typeface="等线" panose="02010600030101010101" charset="-122"/>
                <a:ea typeface="等线" panose="02010600030101010101" charset="-122"/>
                <a:sym typeface="+mn-ea"/>
              </a:rPr>
              <a:t>TODOROV E, EREZ T, TASSA Y. Mujoco: A physics engine for model-based control[C]//2012 IEEE/RSJ international conference on intelligent robots and systems. IEEE, 2012: 5026-5033</a:t>
            </a:r>
            <a:endParaRPr lang="en-US" altLang="zh-CN">
              <a:latin typeface="等线" panose="02010600030101010101" charset="-122"/>
              <a:ea typeface="等线" panose="02010600030101010101" charset="-122"/>
              <a:sym typeface="+mn-ea"/>
            </a:endParaRPr>
          </a:p>
        </p:txBody>
      </p:sp>
      <p:sp>
        <p:nvSpPr>
          <p:cNvPr id="9" name="灯片编号占位符 8"/>
          <p:cNvSpPr>
            <a:spLocks noGrp="1"/>
          </p:cNvSpPr>
          <p:nvPr>
            <p:ph type="sldNum" sz="quarter" idx="12"/>
          </p:nvPr>
        </p:nvSpPr>
        <p:spPr/>
        <p:txBody>
          <a:bodyPr/>
          <a:p>
            <a:fld id="{01635508-54A0-4FB0-A4C5-6467DE85E924}" type="slidenum">
              <a:rPr lang="zh-CN" altLang="en-US" smtClean="0"/>
            </a:fld>
            <a:endParaRPr lang="zh-CN" alt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00" y="173743"/>
            <a:ext cx="898070" cy="521970"/>
            <a:chOff x="-254000" y="201683"/>
            <a:chExt cx="898070" cy="521970"/>
          </a:xfrm>
        </p:grpSpPr>
        <p:sp>
          <p:nvSpPr>
            <p:cNvPr id="5" name="圆角矩形 4"/>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5706" y="201683"/>
              <a:ext cx="467694" cy="52197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6</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701167" y="144940"/>
            <a:ext cx="3432810" cy="582295"/>
          </a:xfrm>
          <a:prstGeom prst="rect">
            <a:avLst/>
          </a:prstGeom>
          <a:noFill/>
        </p:spPr>
        <p:txBody>
          <a:bodyPr wrap="none" lIns="91436" tIns="45718" rIns="91436" bIns="45718" rtlCol="0">
            <a:spAutoFit/>
          </a:bodyPr>
          <a:lstStyle/>
          <a:p>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本科期间学术成果</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191000" y="234950"/>
            <a:ext cx="9872980" cy="439420"/>
            <a:chOff x="2584397" y="217491"/>
            <a:chExt cx="10096500" cy="439541"/>
          </a:xfrm>
        </p:grpSpPr>
        <p:sp>
          <p:nvSpPr>
            <p:cNvPr id="4" name="圆角矩形 3"/>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圆角矩形 7"/>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1" name="图片 50"/>
          <p:cNvPicPr>
            <a:picLocks noChangeAspect="1"/>
          </p:cNvPicPr>
          <p:nvPr/>
        </p:nvPicPr>
        <p:blipFill rotWithShape="1">
          <a:blip r:embed="rId1" cstate="screen"/>
          <a:srcRect/>
          <a:stretch>
            <a:fillRect/>
          </a:stretch>
        </p:blipFill>
        <p:spPr>
          <a:xfrm>
            <a:off x="10733656" y="176254"/>
            <a:ext cx="1264639" cy="444778"/>
          </a:xfrm>
          <a:prstGeom prst="rect">
            <a:avLst/>
          </a:prstGeom>
        </p:spPr>
      </p:pic>
      <p:sp>
        <p:nvSpPr>
          <p:cNvPr id="14" name="文本框 13"/>
          <p:cNvSpPr txBox="1"/>
          <p:nvPr/>
        </p:nvSpPr>
        <p:spPr>
          <a:xfrm>
            <a:off x="635" y="691515"/>
            <a:ext cx="12191365" cy="6294755"/>
          </a:xfrm>
          <a:prstGeom prst="rect">
            <a:avLst/>
          </a:prstGeom>
          <a:noFill/>
        </p:spPr>
        <p:txBody>
          <a:bodyPr wrap="square" rtlCol="0">
            <a:noAutofit/>
          </a:bodyPr>
          <a:p>
            <a:r>
              <a:rPr lang="zh-CN" altLang="en-US" sz="2000">
                <a:solidFill>
                  <a:schemeClr val="tx1"/>
                </a:solidFill>
                <a:latin typeface="等线" panose="02010600030101010101" charset="-122"/>
                <a:ea typeface="等线" panose="02010600030101010101" charset="-122"/>
                <a:sym typeface="+mn-ea"/>
              </a:rPr>
              <a:t>一、论文</a:t>
            </a:r>
            <a:endParaRPr lang="zh-CN" altLang="en-US" sz="2000">
              <a:solidFill>
                <a:schemeClr val="tx1"/>
              </a:solidFill>
              <a:latin typeface="等线" panose="02010600030101010101" charset="-122"/>
              <a:ea typeface="等线" panose="02010600030101010101" charset="-122"/>
              <a:sym typeface="+mn-ea"/>
            </a:endParaRPr>
          </a:p>
          <a:p>
            <a:r>
              <a:rPr lang="en-US" altLang="zh-CN" sz="1600">
                <a:latin typeface="等线" panose="02010600030101010101" charset="-122"/>
                <a:ea typeface="等线" panose="02010600030101010101" charset="-122"/>
                <a:sym typeface="+mn-ea"/>
              </a:rPr>
              <a:t>[1] </a:t>
            </a:r>
            <a:r>
              <a:rPr lang="en-US" altLang="zh-CN" sz="1600" b="1">
                <a:latin typeface="等线" panose="02010600030101010101" charset="-122"/>
                <a:ea typeface="等线" panose="02010600030101010101" charset="-122"/>
                <a:sym typeface="+mn-ea"/>
              </a:rPr>
              <a:t>Zijian Zhao</a:t>
            </a:r>
            <a:r>
              <a:rPr lang="en-US" altLang="zh-CN" sz="1600">
                <a:latin typeface="等线" panose="02010600030101010101" charset="-122"/>
                <a:ea typeface="等线" panose="02010600030101010101" charset="-122"/>
                <a:sym typeface="+mn-ea"/>
              </a:rPr>
              <a:t>, Tingwei Chen, Fanyi Meng, Hang Li, XiaoYang Li, Guangxu Zhu*, “Finding the Missing Data: A BERT-inspired Approach Against Package Loss in Wireless Sensing” , </a:t>
            </a:r>
            <a:r>
              <a:rPr lang="en-US" altLang="zh-CN" sz="1600">
                <a:latin typeface="等线" panose="02010600030101010101" charset="-122"/>
                <a:ea typeface="等线" panose="02010600030101010101" charset="-122"/>
                <a:sym typeface="+mn-ea"/>
              </a:rPr>
              <a:t>2024 </a:t>
            </a:r>
            <a:r>
              <a:rPr lang="en-US" altLang="zh-CN" sz="1600">
                <a:latin typeface="等线" panose="02010600030101010101" charset="-122"/>
                <a:ea typeface="等线" panose="02010600030101010101" charset="-122"/>
                <a:sym typeface="+mn-ea"/>
              </a:rPr>
              <a:t>IEEE International Conference on Computer Communications (INFOCOM) DeepWireless Workshop, 2024</a:t>
            </a:r>
            <a:endParaRPr lang="en-US" altLang="zh-CN" sz="1600">
              <a:solidFill>
                <a:schemeClr val="tx1"/>
              </a:solidFill>
              <a:latin typeface="等线" panose="02010600030101010101" charset="-122"/>
              <a:ea typeface="等线" panose="02010600030101010101" charset="-122"/>
              <a:sym typeface="+mn-ea"/>
            </a:endParaRPr>
          </a:p>
          <a:p>
            <a:r>
              <a:rPr lang="en-US" altLang="zh-CN" sz="1600">
                <a:solidFill>
                  <a:schemeClr val="tx1"/>
                </a:solidFill>
                <a:latin typeface="等线" panose="02010600030101010101" charset="-122"/>
                <a:ea typeface="等线" panose="02010600030101010101" charset="-122"/>
                <a:sym typeface="+mn-ea"/>
              </a:rPr>
              <a:t>[2] Xiao Liang, </a:t>
            </a:r>
            <a:r>
              <a:rPr lang="en-US" altLang="zh-CN" sz="1600" b="1">
                <a:solidFill>
                  <a:schemeClr val="tx1"/>
                </a:solidFill>
                <a:latin typeface="等线" panose="02010600030101010101" charset="-122"/>
                <a:ea typeface="等线" panose="02010600030101010101" charset="-122"/>
                <a:sym typeface="+mn-ea"/>
              </a:rPr>
              <a:t>Zijian Zhao</a:t>
            </a:r>
            <a:r>
              <a:rPr lang="en-US" altLang="zh-CN" sz="1600">
                <a:solidFill>
                  <a:schemeClr val="tx1"/>
                </a:solidFill>
                <a:latin typeface="等线" panose="02010600030101010101" charset="-122"/>
                <a:ea typeface="等线" panose="02010600030101010101" charset="-122"/>
                <a:sym typeface="+mn-ea"/>
              </a:rPr>
              <a:t>, Weichao Zeng, Yutong He, Fupeng He, Yiyi Wang, Chengying Gao*, "PianoBART: Symbolic Piano Music Understanding and Generating with Large-Scale Pre-Training", 2024 IEEE Conference on Multimedia Expo (ICME), 2024</a:t>
            </a:r>
            <a:endParaRPr lang="en-US" altLang="zh-CN" sz="1600">
              <a:solidFill>
                <a:schemeClr val="tx1"/>
              </a:solidFill>
              <a:latin typeface="等线" panose="02010600030101010101" charset="-122"/>
              <a:ea typeface="等线" panose="02010600030101010101" charset="-122"/>
              <a:sym typeface="+mn-ea"/>
            </a:endParaRPr>
          </a:p>
          <a:p>
            <a:r>
              <a:rPr lang="en-US" altLang="zh-CN" sz="1600">
                <a:solidFill>
                  <a:schemeClr val="tx1"/>
                </a:solidFill>
                <a:latin typeface="等线" panose="02010600030101010101" charset="-122"/>
                <a:ea typeface="等线" panose="02010600030101010101" charset="-122"/>
                <a:sym typeface="+mn-ea"/>
              </a:rPr>
              <a:t>[3] Zitao Zhang, Yuhong Huang, </a:t>
            </a:r>
            <a:r>
              <a:rPr lang="en-US" altLang="zh-CN" sz="1600" b="1">
                <a:solidFill>
                  <a:schemeClr val="tx1"/>
                </a:solidFill>
                <a:latin typeface="等线" panose="02010600030101010101" charset="-122"/>
                <a:ea typeface="等线" panose="02010600030101010101" charset="-122"/>
                <a:sym typeface="+mn-ea"/>
              </a:rPr>
              <a:t>Zijian Zhao</a:t>
            </a:r>
            <a:r>
              <a:rPr lang="en-US" altLang="zh-CN" sz="1600">
                <a:solidFill>
                  <a:schemeClr val="tx1"/>
                </a:solidFill>
                <a:latin typeface="等线" panose="02010600030101010101" charset="-122"/>
                <a:ea typeface="等线" panose="02010600030101010101" charset="-122"/>
                <a:sym typeface="+mn-ea"/>
              </a:rPr>
              <a:t>, Zhenshan Bing, Chenglin Cai, Alois Knoll and Kai Huang*, “Autonomous Locomotion of a Rat Robot Based on Model-free Reinforcement Learning”, 2024 IEEE International Conference on Advanced Robotics and Mechatronics (ICARM), 2024</a:t>
            </a:r>
            <a:endParaRPr lang="en-US" altLang="zh-CN" sz="1600">
              <a:solidFill>
                <a:schemeClr val="tx1"/>
              </a:solidFill>
              <a:latin typeface="等线" panose="02010600030101010101" charset="-122"/>
              <a:ea typeface="等线" panose="02010600030101010101" charset="-122"/>
              <a:sym typeface="+mn-ea"/>
            </a:endParaRPr>
          </a:p>
          <a:p>
            <a:r>
              <a:rPr lang="en-US" altLang="zh-CN" sz="1600">
                <a:solidFill>
                  <a:schemeClr val="tx1"/>
                </a:solidFill>
                <a:latin typeface="等线" panose="02010600030101010101" charset="-122"/>
                <a:ea typeface="等线" panose="02010600030101010101" charset="-122"/>
                <a:sym typeface="+mn-ea"/>
              </a:rPr>
              <a:t>[4] Zitao Zhang, Yuhong Huang, </a:t>
            </a:r>
            <a:r>
              <a:rPr lang="en-US" altLang="zh-CN" sz="1600" b="1">
                <a:solidFill>
                  <a:schemeClr val="tx1"/>
                </a:solidFill>
                <a:latin typeface="等线" panose="02010600030101010101" charset="-122"/>
                <a:ea typeface="等线" panose="02010600030101010101" charset="-122"/>
                <a:sym typeface="+mn-ea"/>
              </a:rPr>
              <a:t>Zijian Zhao</a:t>
            </a:r>
            <a:r>
              <a:rPr lang="en-US" altLang="zh-CN" sz="1600">
                <a:solidFill>
                  <a:schemeClr val="tx1"/>
                </a:solidFill>
                <a:latin typeface="等线" panose="02010600030101010101" charset="-122"/>
                <a:ea typeface="等线" panose="02010600030101010101" charset="-122"/>
                <a:sym typeface="+mn-ea"/>
              </a:rPr>
              <a:t>, Zhenshan Bing, Alois Knoll and Kai Huang*, “A Hierarchical Reinforcement Learning Approach for Adaptive Quadruped Locomotion of a Rat Robot,” </a:t>
            </a:r>
            <a:r>
              <a:rPr lang="en-US" altLang="zh-CN" sz="1600">
                <a:latin typeface="等线" panose="02010600030101010101" charset="-122"/>
                <a:ea typeface="等线" panose="02010600030101010101" charset="-122"/>
                <a:sym typeface="+mn-ea"/>
              </a:rPr>
              <a:t>2023 </a:t>
            </a:r>
            <a:r>
              <a:rPr lang="en-US" altLang="zh-CN" sz="1600">
                <a:solidFill>
                  <a:schemeClr val="tx1"/>
                </a:solidFill>
                <a:latin typeface="等线" panose="02010600030101010101" charset="-122"/>
                <a:ea typeface="等线" panose="02010600030101010101" charset="-122"/>
                <a:sym typeface="+mn-ea"/>
              </a:rPr>
              <a:t>IEEE International Conference on Robotics and Biomimetics (ROBIO), </a:t>
            </a:r>
            <a:r>
              <a:rPr lang="en-US" altLang="zh-CN" sz="1600">
                <a:latin typeface="等线" panose="02010600030101010101" charset="-122"/>
                <a:ea typeface="等线" panose="02010600030101010101" charset="-122"/>
                <a:sym typeface="+mn-ea"/>
              </a:rPr>
              <a:t>2023 </a:t>
            </a:r>
            <a:r>
              <a:rPr lang="en-US" altLang="zh-CN" sz="1600">
                <a:solidFill>
                  <a:schemeClr val="tx1"/>
                </a:solidFill>
                <a:latin typeface="等线" panose="02010600030101010101" charset="-122"/>
                <a:ea typeface="等线" panose="02010600030101010101" charset="-122"/>
                <a:sym typeface="+mn-ea"/>
              </a:rPr>
              <a:t>(</a:t>
            </a:r>
            <a:r>
              <a:rPr lang="zh-CN" altLang="en-US" sz="1600" b="1">
                <a:solidFill>
                  <a:schemeClr val="tx1"/>
                </a:solidFill>
                <a:latin typeface="等线" panose="02010600030101010101" charset="-122"/>
                <a:ea typeface="等线" panose="02010600030101010101" charset="-122"/>
                <a:sym typeface="+mn-ea"/>
              </a:rPr>
              <a:t>仿生学</a:t>
            </a:r>
            <a:r>
              <a:rPr lang="en-US" altLang="zh-CN" sz="1600" b="1">
                <a:solidFill>
                  <a:schemeClr val="tx1"/>
                </a:solidFill>
                <a:latin typeface="等线" panose="02010600030101010101" charset="-122"/>
                <a:ea typeface="等线" panose="02010600030101010101" charset="-122"/>
                <a:sym typeface="+mn-ea"/>
              </a:rPr>
              <a:t>最佳论文奖入围</a:t>
            </a:r>
            <a:r>
              <a:rPr lang="en-US" altLang="zh-CN" sz="1600">
                <a:solidFill>
                  <a:schemeClr val="tx1"/>
                </a:solidFill>
                <a:latin typeface="等线" panose="02010600030101010101" charset="-122"/>
                <a:ea typeface="等线" panose="02010600030101010101" charset="-122"/>
                <a:sym typeface="+mn-ea"/>
              </a:rPr>
              <a:t>)</a:t>
            </a:r>
            <a:endParaRPr lang="en-US" altLang="zh-CN" sz="1600">
              <a:solidFill>
                <a:schemeClr val="tx1"/>
              </a:solidFill>
              <a:latin typeface="等线" panose="02010600030101010101" charset="-122"/>
              <a:ea typeface="等线" panose="02010600030101010101" charset="-122"/>
              <a:sym typeface="+mn-ea"/>
            </a:endParaRPr>
          </a:p>
          <a:p>
            <a:r>
              <a:rPr lang="en-US" altLang="zh-CN" sz="1600">
                <a:solidFill>
                  <a:schemeClr val="tx1"/>
                </a:solidFill>
                <a:latin typeface="等线" panose="02010600030101010101" charset="-122"/>
                <a:ea typeface="等线" panose="02010600030101010101" charset="-122"/>
                <a:sym typeface="+mn-ea"/>
              </a:rPr>
              <a:t>[5] Zitao Zhang*, Yuhong Huang, </a:t>
            </a:r>
            <a:r>
              <a:rPr lang="en-US" altLang="zh-CN" sz="1600" b="1">
                <a:solidFill>
                  <a:schemeClr val="tx1"/>
                </a:solidFill>
                <a:latin typeface="等线" panose="02010600030101010101" charset="-122"/>
                <a:ea typeface="等线" panose="02010600030101010101" charset="-122"/>
                <a:sym typeface="+mn-ea"/>
              </a:rPr>
              <a:t>Zijian Zhao</a:t>
            </a:r>
            <a:r>
              <a:rPr lang="en-US" altLang="zh-CN" sz="1600">
                <a:solidFill>
                  <a:schemeClr val="tx1"/>
                </a:solidFill>
                <a:latin typeface="等线" panose="02010600030101010101" charset="-122"/>
                <a:ea typeface="等线" panose="02010600030101010101" charset="-122"/>
                <a:sym typeface="+mn-ea"/>
              </a:rPr>
              <a:t>, Zhenshan Bing, Kai Huang, “Autonomous Locomotion of a Rat Robot Based on Reinforcement Learning”, </a:t>
            </a:r>
            <a:r>
              <a:rPr lang="en-US" altLang="zh-CN" sz="1600">
                <a:latin typeface="等线" panose="02010600030101010101" charset="-122"/>
                <a:ea typeface="等线" panose="02010600030101010101" charset="-122"/>
                <a:sym typeface="+mn-ea"/>
              </a:rPr>
              <a:t>2023 </a:t>
            </a:r>
            <a:r>
              <a:rPr lang="en-US" altLang="zh-CN" sz="1600">
                <a:solidFill>
                  <a:schemeClr val="tx1"/>
                </a:solidFill>
                <a:latin typeface="等线" panose="02010600030101010101" charset="-122"/>
                <a:ea typeface="等线" panose="02010600030101010101" charset="-122"/>
                <a:sym typeface="+mn-ea"/>
              </a:rPr>
              <a:t>China Intelligent Robotics Annual Conference (CIRAC), 2023</a:t>
            </a:r>
            <a:endParaRPr lang="zh-CN" altLang="en-US" sz="1600">
              <a:solidFill>
                <a:schemeClr val="tx1"/>
              </a:solidFill>
              <a:latin typeface="等线" panose="02010600030101010101" charset="-122"/>
              <a:ea typeface="等线" panose="02010600030101010101" charset="-122"/>
              <a:sym typeface="+mn-ea"/>
            </a:endParaRPr>
          </a:p>
          <a:p>
            <a:r>
              <a:rPr lang="zh-CN" altLang="en-US" sz="2000">
                <a:latin typeface="等线" panose="02010600030101010101" charset="-122"/>
                <a:ea typeface="等线" panose="02010600030101010101" charset="-122"/>
                <a:sym typeface="+mn-ea"/>
              </a:rPr>
              <a:t>二、专利</a:t>
            </a:r>
            <a:endParaRPr lang="en-US" altLang="zh-CN" sz="2000">
              <a:highlight>
                <a:srgbClr val="FFFF00"/>
              </a:highlight>
              <a:latin typeface="等线" panose="02010600030101010101" charset="-122"/>
              <a:ea typeface="等线" panose="02010600030101010101" charset="-122"/>
              <a:sym typeface="+mn-ea"/>
            </a:endParaRPr>
          </a:p>
          <a:p>
            <a:r>
              <a:rPr lang="en-US" altLang="zh-CN" sz="1600">
                <a:latin typeface="等线" panose="02010600030101010101" charset="-122"/>
                <a:ea typeface="等线" panose="02010600030101010101" charset="-122"/>
                <a:sym typeface="+mn-ea"/>
              </a:rPr>
              <a:t>[1] </a:t>
            </a:r>
            <a:r>
              <a:rPr lang="en-US" altLang="zh-CN" sz="1600" b="1">
                <a:latin typeface="等线" panose="02010600030101010101" charset="-122"/>
                <a:ea typeface="等线" panose="02010600030101010101" charset="-122"/>
                <a:sym typeface="+mn-ea"/>
              </a:rPr>
              <a:t>赵子健</a:t>
            </a:r>
            <a:r>
              <a:rPr lang="en-US" altLang="zh-CN" sz="1600">
                <a:latin typeface="等线" panose="02010600030101010101" charset="-122"/>
                <a:ea typeface="等线" panose="02010600030101010101" charset="-122"/>
                <a:sym typeface="+mn-ea"/>
              </a:rPr>
              <a:t>，韩凯峰，陈琪美，朱光旭，李晓阳，李航，“信道状态信息恢复方法及装置、设备、存储介质”，202410232125.0，2024. （</a:t>
            </a:r>
            <a:r>
              <a:rPr lang="en-US" altLang="zh-CN" sz="1600">
                <a:latin typeface="等线" panose="02010600030101010101" charset="-122"/>
                <a:ea typeface="等线" panose="02010600030101010101" charset="-122"/>
                <a:sym typeface="+mn-ea"/>
              </a:rPr>
              <a:t>已公开</a:t>
            </a:r>
            <a:r>
              <a:rPr lang="en-US" altLang="zh-CN" sz="1600">
                <a:latin typeface="等线" panose="02010600030101010101" charset="-122"/>
                <a:ea typeface="等线" panose="02010600030101010101" charset="-122"/>
                <a:sym typeface="+mn-ea"/>
              </a:rPr>
              <a:t>）</a:t>
            </a:r>
            <a:endParaRPr lang="en-US" altLang="zh-CN" sz="1600">
              <a:latin typeface="等线" panose="02010600030101010101" charset="-122"/>
              <a:ea typeface="等线" panose="02010600030101010101" charset="-122"/>
              <a:sym typeface="+mn-ea"/>
            </a:endParaRPr>
          </a:p>
          <a:p>
            <a:r>
              <a:rPr lang="en-US" altLang="zh-CN" sz="1600">
                <a:latin typeface="等线" panose="02010600030101010101" charset="-122"/>
                <a:ea typeface="等线" panose="02010600030101010101" charset="-122"/>
                <a:sym typeface="+mn-ea"/>
              </a:rPr>
              <a:t>[2] 黄凯，张子韬，</a:t>
            </a:r>
            <a:r>
              <a:rPr lang="en-US" altLang="zh-CN" sz="1600" b="1">
                <a:latin typeface="等线" panose="02010600030101010101" charset="-122"/>
                <a:ea typeface="等线" panose="02010600030101010101" charset="-122"/>
                <a:sym typeface="+mn-ea"/>
              </a:rPr>
              <a:t>赵子健</a:t>
            </a:r>
            <a:r>
              <a:rPr lang="en-US" altLang="zh-CN" sz="1600">
                <a:latin typeface="等线" panose="02010600030101010101" charset="-122"/>
                <a:ea typeface="等线" panose="02010600030101010101" charset="-122"/>
                <a:sym typeface="+mn-ea"/>
              </a:rPr>
              <a:t>，陶若怡，“一种基于强化学习的小型仿生鼠机器人的运动控制方法”，202311649978.6，2023. （已公开）</a:t>
            </a:r>
            <a:endParaRPr lang="en-US" altLang="zh-CN" sz="1600">
              <a:highlight>
                <a:srgbClr val="FFFF00"/>
              </a:highlight>
              <a:latin typeface="等线" panose="02010600030101010101" charset="-122"/>
              <a:ea typeface="等线" panose="02010600030101010101" charset="-122"/>
              <a:sym typeface="+mn-ea"/>
            </a:endParaRPr>
          </a:p>
          <a:p>
            <a:r>
              <a:rPr lang="zh-CN" altLang="en-US" sz="2000">
                <a:solidFill>
                  <a:schemeClr val="tx1"/>
                </a:solidFill>
                <a:latin typeface="等线" panose="02010600030101010101" charset="-122"/>
                <a:ea typeface="等线" panose="02010600030101010101" charset="-122"/>
                <a:sym typeface="+mn-ea"/>
              </a:rPr>
              <a:t>三、在投论文</a:t>
            </a:r>
            <a:endParaRPr lang="en-US" altLang="zh-CN" sz="2000">
              <a:solidFill>
                <a:schemeClr val="tx1"/>
              </a:solidFill>
              <a:latin typeface="等线" panose="02010600030101010101" charset="-122"/>
              <a:ea typeface="等线" panose="02010600030101010101" charset="-122"/>
              <a:sym typeface="+mn-ea"/>
            </a:endParaRPr>
          </a:p>
          <a:p>
            <a:r>
              <a:rPr lang="en-US" altLang="zh-CN" sz="1600">
                <a:solidFill>
                  <a:schemeClr val="tx1"/>
                </a:solidFill>
                <a:latin typeface="等线" panose="02010600030101010101" charset="-122"/>
                <a:ea typeface="等线" panose="02010600030101010101" charset="-122"/>
                <a:sym typeface="+mn-ea"/>
              </a:rPr>
              <a:t>[1] </a:t>
            </a:r>
            <a:r>
              <a:rPr lang="en-US" altLang="zh-CN" sz="1600" b="1">
                <a:solidFill>
                  <a:schemeClr val="tx1"/>
                </a:solidFill>
                <a:latin typeface="等线" panose="02010600030101010101" charset="-122"/>
                <a:ea typeface="等线" panose="02010600030101010101" charset="-122"/>
                <a:sym typeface="+mn-ea"/>
              </a:rPr>
              <a:t>Zijian Zhao</a:t>
            </a:r>
            <a:r>
              <a:rPr lang="en-US" altLang="zh-CN" sz="1600">
                <a:solidFill>
                  <a:schemeClr val="tx1"/>
                </a:solidFill>
                <a:latin typeface="等线" panose="02010600030101010101" charset="-122"/>
                <a:ea typeface="等线" panose="02010600030101010101" charset="-122"/>
                <a:sym typeface="+mn-ea"/>
              </a:rPr>
              <a:t>, Tingwei Chen, Zhijie Cai, Hang Li, XiaoYang Li, Guangxu Zhu*, “CSi-Net: A Siamese Network for Cross-Domain Wi-Fi Sensing” , IEEE Transactions on Mobile Computing (TMC) (under review)</a:t>
            </a:r>
            <a:endParaRPr lang="en-US" altLang="zh-CN" sz="1600">
              <a:solidFill>
                <a:schemeClr val="tx1"/>
              </a:solidFill>
              <a:latin typeface="等线" panose="02010600030101010101" charset="-122"/>
              <a:ea typeface="等线" panose="02010600030101010101" charset="-122"/>
              <a:sym typeface="+mn-ea"/>
            </a:endParaRPr>
          </a:p>
          <a:p>
            <a:r>
              <a:rPr lang="en-US" altLang="zh-CN" sz="1600">
                <a:solidFill>
                  <a:schemeClr val="tx1"/>
                </a:solidFill>
                <a:latin typeface="等线" panose="02010600030101010101" charset="-122"/>
                <a:ea typeface="等线" panose="02010600030101010101" charset="-122"/>
                <a:sym typeface="+mn-ea"/>
              </a:rPr>
              <a:t>[2] Tingwei Chen, Yantao Wang, Hanzhi Chen, </a:t>
            </a:r>
            <a:r>
              <a:rPr lang="en-US" altLang="zh-CN" sz="1600" b="1">
                <a:solidFill>
                  <a:schemeClr val="tx1"/>
                </a:solidFill>
                <a:latin typeface="等线" panose="02010600030101010101" charset="-122"/>
                <a:ea typeface="等线" panose="02010600030101010101" charset="-122"/>
                <a:sym typeface="+mn-ea"/>
              </a:rPr>
              <a:t>Zijian Zhao</a:t>
            </a:r>
            <a:r>
              <a:rPr lang="en-US" altLang="zh-CN" sz="1600">
                <a:solidFill>
                  <a:schemeClr val="tx1"/>
                </a:solidFill>
                <a:latin typeface="等线" panose="02010600030101010101" charset="-122"/>
                <a:ea typeface="等线" panose="02010600030101010101" charset="-122"/>
                <a:sym typeface="+mn-ea"/>
              </a:rPr>
              <a:t>, Xinhao Li, Nicola Piovesan, Guangxu Zhu*, Qingjiang Shi, “Modelling the 5G Energy Consumption using Real-world Data: Energy Fingerprint is All You Need” 2024 IEEE Global Communications Conference (GLOBECOM) </a:t>
            </a:r>
            <a:r>
              <a:rPr lang="en-US" altLang="zh-CN" sz="1600">
                <a:latin typeface="等线" panose="02010600030101010101" charset="-122"/>
                <a:ea typeface="等线" panose="02010600030101010101" charset="-122"/>
                <a:sym typeface="+mn-ea"/>
              </a:rPr>
              <a:t>(under review)</a:t>
            </a:r>
            <a:endParaRPr lang="en-US" altLang="zh-CN" sz="1600">
              <a:solidFill>
                <a:schemeClr val="tx1"/>
              </a:solidFill>
              <a:latin typeface="等线" panose="02010600030101010101" charset="-122"/>
              <a:ea typeface="等线" panose="02010600030101010101" charset="-122"/>
              <a:sym typeface="+mn-ea"/>
            </a:endParaRPr>
          </a:p>
          <a:p>
            <a:endParaRPr lang="en-US" altLang="zh-CN" sz="1600">
              <a:solidFill>
                <a:schemeClr val="tx1"/>
              </a:solidFill>
              <a:latin typeface="等线" panose="02010600030101010101" charset="-122"/>
              <a:ea typeface="等线" panose="02010600030101010101" charset="-122"/>
              <a:sym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cstate="screen"/>
          <a:srcRect/>
          <a:stretch>
            <a:fillRect/>
          </a:stretch>
        </p:blipFill>
        <p:spPr>
          <a:xfrm>
            <a:off x="6321176" y="2686649"/>
            <a:ext cx="5870824" cy="1542449"/>
          </a:xfrm>
          <a:prstGeom prst="rect">
            <a:avLst/>
          </a:prstGeom>
        </p:spPr>
      </p:pic>
      <p:sp>
        <p:nvSpPr>
          <p:cNvPr id="11" name="矩形 10"/>
          <p:cNvSpPr/>
          <p:nvPr/>
        </p:nvSpPr>
        <p:spPr>
          <a:xfrm>
            <a:off x="2857500" y="2686049"/>
            <a:ext cx="9334500" cy="1543049"/>
          </a:xfrm>
          <a:prstGeom prst="rect">
            <a:avLst/>
          </a:prstGeom>
          <a:gradFill flip="none" rotWithShape="1">
            <a:gsLst>
              <a:gs pos="35000">
                <a:srgbClr val="014924"/>
              </a:gs>
              <a:gs pos="0">
                <a:srgbClr val="014924"/>
              </a:gs>
              <a:gs pos="59000">
                <a:srgbClr val="014924">
                  <a:alpha val="95000"/>
                </a:srgbClr>
              </a:gs>
              <a:gs pos="77000">
                <a:srgbClr val="014924">
                  <a:alpha val="70000"/>
                </a:srgbClr>
              </a:gs>
              <a:gs pos="100000">
                <a:srgbClr val="014924">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123950" y="2686050"/>
            <a:ext cx="1543050" cy="1543050"/>
            <a:chOff x="1123950" y="2686050"/>
            <a:chExt cx="1543050" cy="1543050"/>
          </a:xfrm>
          <a:solidFill>
            <a:srgbClr val="014924"/>
          </a:solidFill>
        </p:grpSpPr>
        <p:sp>
          <p:nvSpPr>
            <p:cNvPr id="10" name="矩形 9"/>
            <p:cNvSpPr/>
            <p:nvPr/>
          </p:nvSpPr>
          <p:spPr>
            <a:xfrm>
              <a:off x="1123950" y="2686050"/>
              <a:ext cx="1543050" cy="1543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407285" y="2903577"/>
              <a:ext cx="976380" cy="1107996"/>
            </a:xfrm>
            <a:prstGeom prst="rect">
              <a:avLst/>
            </a:prstGeom>
            <a:grpFill/>
          </p:spPr>
          <p:txBody>
            <a:bodyPr wrap="square" rtlCol="0">
              <a:spAutoFit/>
            </a:bodyPr>
            <a:lstStyle/>
            <a:p>
              <a:pPr algn="ctr"/>
              <a:r>
                <a:rPr lang="en-US" altLang="zh-CN" sz="6600" b="1" dirty="0">
                  <a:solidFill>
                    <a:schemeClr val="bg1"/>
                  </a:solidFill>
                  <a:latin typeface="微软雅黑" panose="020B0503020204020204" pitchFamily="34" charset="-122"/>
                  <a:ea typeface="微软雅黑" panose="020B0503020204020204" pitchFamily="34" charset="-122"/>
                </a:rPr>
                <a:t>1</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2947160" y="2905498"/>
            <a:ext cx="3534410" cy="1105535"/>
          </a:xfrm>
          <a:prstGeom prst="rect">
            <a:avLst/>
          </a:prstGeom>
          <a:noFill/>
        </p:spPr>
        <p:txBody>
          <a:bodyPr wrap="none" lIns="91436" tIns="45718" rIns="91436" bIns="45718" rtlCol="0">
            <a:spAutoFit/>
          </a:bodyPr>
          <a:lstStyle/>
          <a:p>
            <a:pPr algn="l"/>
            <a:r>
              <a:rPr lang="zh-CN" altLang="en-US" sz="6600" dirty="0">
                <a:solidFill>
                  <a:schemeClr val="bg1"/>
                </a:solidFill>
                <a:latin typeface="微软雅黑" panose="020B0503020204020204" pitchFamily="34" charset="-122"/>
                <a:ea typeface="微软雅黑" panose="020B0503020204020204" pitchFamily="34" charset="-122"/>
              </a:rPr>
              <a:t>选题背景</a:t>
            </a:r>
            <a:endParaRPr lang="zh-CN" altLang="en-US" sz="6600" dirty="0">
              <a:solidFill>
                <a:schemeClr val="bg1"/>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rotWithShape="1">
          <a:blip r:embed="rId2" cstate="screen"/>
          <a:srcRect/>
          <a:stretch>
            <a:fillRect/>
          </a:stretch>
        </p:blipFill>
        <p:spPr>
          <a:xfrm>
            <a:off x="9815333" y="135922"/>
            <a:ext cx="2376667" cy="734513"/>
          </a:xfrm>
          <a:prstGeom prst="rect">
            <a:avLst/>
          </a:prstGeom>
        </p:spPr>
      </p:pic>
      <p:sp>
        <p:nvSpPr>
          <p:cNvPr id="5" name="灯片编号占位符 4"/>
          <p:cNvSpPr>
            <a:spLocks noGrp="1"/>
          </p:cNvSpPr>
          <p:nvPr>
            <p:ph type="sldNum" sz="quarter" idx="12"/>
          </p:nvPr>
        </p:nvSpPr>
        <p:spPr/>
        <p:txBody>
          <a:bodyPr/>
          <a:p>
            <a:fld id="{01635508-54A0-4FB0-A4C5-6467DE85E924}" type="slidenum">
              <a:rPr lang="zh-CN" altLang="en-US" smtClean="0"/>
            </a:fld>
            <a:endParaRPr lang="zh-CN"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54000" y="201683"/>
            <a:ext cx="898070" cy="523220"/>
            <a:chOff x="-254000" y="201683"/>
            <a:chExt cx="898070" cy="523220"/>
          </a:xfrm>
          <a:solidFill>
            <a:srgbClr val="C00000"/>
          </a:solidFill>
        </p:grpSpPr>
        <p:sp>
          <p:nvSpPr>
            <p:cNvPr id="5" name="圆角矩形 4"/>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5706" y="201683"/>
              <a:ext cx="467694"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701167" y="144940"/>
            <a:ext cx="1807210" cy="582295"/>
          </a:xfrm>
          <a:prstGeom prst="rect">
            <a:avLst/>
          </a:prstGeom>
          <a:noFill/>
        </p:spPr>
        <p:txBody>
          <a:bodyPr wrap="none" lIns="91436" tIns="45718" rIns="91436" bIns="45718" rtlCol="0">
            <a:spAutoFit/>
          </a:bodyPr>
          <a:lstStyle/>
          <a:p>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sym typeface="+mn-ea"/>
              </a:rPr>
              <a:t>选题背景</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pSp>
        <p:nvGrpSpPr>
          <p:cNvPr id="15" name="组合 14"/>
          <p:cNvGrpSpPr/>
          <p:nvPr/>
        </p:nvGrpSpPr>
        <p:grpSpPr>
          <a:xfrm>
            <a:off x="2584397" y="217491"/>
            <a:ext cx="10096500" cy="439541"/>
            <a:chOff x="2584397" y="217491"/>
            <a:chExt cx="10096500" cy="439541"/>
          </a:xfrm>
          <a:solidFill>
            <a:srgbClr val="C00000"/>
          </a:solidFill>
        </p:grpSpPr>
        <p:sp>
          <p:nvSpPr>
            <p:cNvPr id="4" name="圆角矩形 3"/>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p:cNvPicPr>
            <a:picLocks noChangeAspect="1"/>
          </p:cNvPicPr>
          <p:nvPr/>
        </p:nvPicPr>
        <p:blipFill rotWithShape="1">
          <a:blip r:embed="rId1" cstate="screen"/>
          <a:srcRect/>
          <a:stretch>
            <a:fillRect/>
          </a:stretch>
        </p:blipFill>
        <p:spPr>
          <a:xfrm>
            <a:off x="10733656" y="176254"/>
            <a:ext cx="1264639" cy="444778"/>
          </a:xfrm>
          <a:prstGeom prst="rect">
            <a:avLst/>
          </a:prstGeom>
        </p:spPr>
      </p:pic>
      <p:sp>
        <p:nvSpPr>
          <p:cNvPr id="11" name="灯片编号占位符 10"/>
          <p:cNvSpPr>
            <a:spLocks noGrp="1"/>
          </p:cNvSpPr>
          <p:nvPr>
            <p:ph type="sldNum" sz="quarter" idx="12"/>
          </p:nvPr>
        </p:nvSpPr>
        <p:spPr/>
        <p:txBody>
          <a:bodyPr/>
          <a:p>
            <a:fld id="{01635508-54A0-4FB0-A4C5-6467DE85E924}" type="slidenum">
              <a:rPr lang="zh-CN" altLang="en-US" smtClean="0"/>
            </a:fld>
            <a:endParaRPr lang="zh-CN" altLang="en-US"/>
          </a:p>
        </p:txBody>
      </p:sp>
      <p:sp>
        <p:nvSpPr>
          <p:cNvPr id="12" name="矩形 11"/>
          <p:cNvSpPr/>
          <p:nvPr/>
        </p:nvSpPr>
        <p:spPr>
          <a:xfrm>
            <a:off x="777875" y="1864995"/>
            <a:ext cx="4878705" cy="4028440"/>
          </a:xfrm>
          <a:prstGeom prst="rect">
            <a:avLst/>
          </a:prstGeom>
          <a:ln w="19050">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 name="文本框 763"/>
          <p:cNvSpPr txBox="1"/>
          <p:nvPr/>
        </p:nvSpPr>
        <p:spPr>
          <a:xfrm>
            <a:off x="777240" y="767715"/>
            <a:ext cx="4879340" cy="986790"/>
          </a:xfrm>
          <a:prstGeom prst="rect">
            <a:avLst/>
          </a:prstGeom>
          <a:solidFill>
            <a:schemeClr val="accent2">
              <a:lumMod val="40000"/>
              <a:lumOff val="60000"/>
            </a:schemeClr>
          </a:solidFill>
          <a:ln>
            <a:noFill/>
          </a:ln>
        </p:spPr>
        <p:txBody>
          <a:bodyPr wrap="square">
            <a:noAutofit/>
          </a:bodyPr>
          <a:p>
            <a:pPr marR="0" indent="0" algn="ctr" defTabSz="914400" fontAlgn="auto">
              <a:lnSpc>
                <a:spcPct val="100000"/>
              </a:lnSpc>
              <a:spcBef>
                <a:spcPts val="0"/>
              </a:spcBef>
              <a:spcAft>
                <a:spcPts val="0"/>
              </a:spcAft>
              <a:buClrTx/>
              <a:buSzTx/>
              <a:buFontTx/>
              <a:buNone/>
              <a:defRPr/>
            </a:pPr>
            <a:r>
              <a:rPr kumimoji="0" lang="zh-CN" altLang="en-US" sz="2000" b="1" i="0" kern="0" cap="none" spc="0" normalizeH="0" baseline="0" noProof="0" dirty="0">
                <a:latin typeface="微软雅黑" panose="020B0503020204020204" pitchFamily="34" charset="-122"/>
                <a:ea typeface="微软雅黑" panose="020B0503020204020204" pitchFamily="34" charset="-122"/>
                <a:cs typeface="+mn-cs"/>
                <a:sym typeface="+mn-ea"/>
              </a:rPr>
              <a:t>四足机器人相比轮式、双足机器人等，</a:t>
            </a:r>
            <a:endParaRPr kumimoji="0" lang="zh-CN" altLang="en-US" sz="2000" b="1" i="0" kern="0" cap="none" spc="0" normalizeH="0" baseline="0" noProof="0" dirty="0">
              <a:latin typeface="微软雅黑" panose="020B0503020204020204" pitchFamily="34" charset="-122"/>
              <a:ea typeface="微软雅黑" panose="020B0503020204020204" pitchFamily="34" charset="-122"/>
              <a:cs typeface="+mn-cs"/>
              <a:sym typeface="+mn-ea"/>
            </a:endParaRPr>
          </a:p>
          <a:p>
            <a:pPr marR="0" indent="0" algn="ctr" defTabSz="914400" fontAlgn="auto">
              <a:lnSpc>
                <a:spcPct val="100000"/>
              </a:lnSpc>
              <a:spcBef>
                <a:spcPts val="0"/>
              </a:spcBef>
              <a:spcAft>
                <a:spcPts val="0"/>
              </a:spcAft>
              <a:buClrTx/>
              <a:buSzTx/>
              <a:buFontTx/>
              <a:buNone/>
              <a:defRPr/>
            </a:pPr>
            <a:r>
              <a:rPr kumimoji="0" lang="zh-CN" altLang="en-US" sz="2000" b="1" i="0" kern="0" cap="none" spc="0" normalizeH="0" baseline="0" noProof="0" dirty="0">
                <a:latin typeface="微软雅黑" panose="020B0503020204020204" pitchFamily="34" charset="-122"/>
                <a:ea typeface="微软雅黑" panose="020B0503020204020204" pitchFamily="34" charset="-122"/>
                <a:cs typeface="+mn-cs"/>
                <a:sym typeface="+mn-ea"/>
              </a:rPr>
              <a:t>具有更好的越障能力、适合复杂地形，</a:t>
            </a:r>
            <a:endParaRPr kumimoji="0" lang="zh-CN" altLang="en-US" sz="2000" b="1" i="0" kern="0" cap="none" spc="0" normalizeH="0" baseline="0" noProof="0" dirty="0">
              <a:latin typeface="微软雅黑" panose="020B0503020204020204" pitchFamily="34" charset="-122"/>
              <a:ea typeface="微软雅黑" panose="020B0503020204020204" pitchFamily="34" charset="-122"/>
              <a:cs typeface="+mn-cs"/>
              <a:sym typeface="+mn-ea"/>
            </a:endParaRPr>
          </a:p>
          <a:p>
            <a:pPr marR="0" indent="0" algn="ctr" defTabSz="914400" fontAlgn="auto">
              <a:lnSpc>
                <a:spcPct val="100000"/>
              </a:lnSpc>
              <a:spcBef>
                <a:spcPts val="0"/>
              </a:spcBef>
              <a:spcAft>
                <a:spcPts val="0"/>
              </a:spcAft>
              <a:buClrTx/>
              <a:buSzTx/>
              <a:buFontTx/>
              <a:buNone/>
              <a:defRPr/>
            </a:pPr>
            <a:r>
              <a:rPr kumimoji="0" lang="zh-CN" altLang="en-US" sz="2000" b="1" i="0" kern="0" cap="none" spc="0" normalizeH="0" baseline="0" noProof="0" dirty="0">
                <a:latin typeface="微软雅黑" panose="020B0503020204020204" pitchFamily="34" charset="-122"/>
                <a:ea typeface="微软雅黑" panose="020B0503020204020204" pitchFamily="34" charset="-122"/>
                <a:cs typeface="+mn-cs"/>
                <a:sym typeface="+mn-ea"/>
              </a:rPr>
              <a:t>已被广泛用于工业、服务业等领域</a:t>
            </a:r>
            <a:endParaRPr kumimoji="0" lang="zh-CN" altLang="en-US" sz="2000" b="1" i="0" kern="0" cap="none" spc="0" normalizeH="0" baseline="0" noProof="0" dirty="0">
              <a:latin typeface="微软雅黑" panose="020B0503020204020204" pitchFamily="34" charset="-122"/>
              <a:ea typeface="微软雅黑" panose="020B0503020204020204" pitchFamily="34" charset="-122"/>
              <a:cs typeface="+mn-cs"/>
              <a:sym typeface="+mn-ea"/>
            </a:endParaRPr>
          </a:p>
        </p:txBody>
      </p:sp>
      <p:sp>
        <p:nvSpPr>
          <p:cNvPr id="16" name="矩形 15"/>
          <p:cNvSpPr/>
          <p:nvPr/>
        </p:nvSpPr>
        <p:spPr>
          <a:xfrm>
            <a:off x="6214110" y="1864995"/>
            <a:ext cx="4878705" cy="4028440"/>
          </a:xfrm>
          <a:prstGeom prst="rect">
            <a:avLst/>
          </a:prstGeom>
          <a:ln w="19050">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7" name="文本框 763"/>
          <p:cNvSpPr txBox="1"/>
          <p:nvPr/>
        </p:nvSpPr>
        <p:spPr>
          <a:xfrm>
            <a:off x="6213475" y="768350"/>
            <a:ext cx="4878070" cy="992505"/>
          </a:xfrm>
          <a:prstGeom prst="rect">
            <a:avLst/>
          </a:prstGeom>
          <a:solidFill>
            <a:schemeClr val="accent2">
              <a:lumMod val="40000"/>
              <a:lumOff val="60000"/>
            </a:schemeClr>
          </a:solidFill>
          <a:ln>
            <a:noFill/>
          </a:ln>
        </p:spPr>
        <p:txBody>
          <a:bodyPr wrap="square">
            <a:noAutofit/>
          </a:bodyPr>
          <a:p>
            <a:pPr marR="0" indent="0" algn="ctr" defTabSz="914400" fontAlgn="auto">
              <a:lnSpc>
                <a:spcPct val="100000"/>
              </a:lnSpc>
              <a:spcBef>
                <a:spcPts val="0"/>
              </a:spcBef>
              <a:spcAft>
                <a:spcPts val="0"/>
              </a:spcAft>
              <a:buClrTx/>
              <a:buSzTx/>
              <a:buFontTx/>
              <a:buNone/>
              <a:defRPr/>
            </a:pPr>
            <a:r>
              <a:rPr kumimoji="0" lang="zh-CN" altLang="en-US" sz="2000" b="1" i="0" kern="0" cap="none" spc="0" normalizeH="0" baseline="0" noProof="0" dirty="0">
                <a:latin typeface="微软雅黑" panose="020B0503020204020204" pitchFamily="34" charset="-122"/>
                <a:ea typeface="微软雅黑" panose="020B0503020204020204" pitchFamily="34" charset="-122"/>
                <a:cs typeface="+mn-cs"/>
              </a:rPr>
              <a:t>小型机器人更加小巧灵活，</a:t>
            </a:r>
            <a:endParaRPr kumimoji="0" lang="zh-CN" altLang="en-US" sz="2000" b="1" i="0" kern="0" cap="none" spc="0" normalizeH="0" baseline="0" noProof="0" dirty="0">
              <a:latin typeface="微软雅黑" panose="020B0503020204020204" pitchFamily="34" charset="-122"/>
              <a:ea typeface="微软雅黑" panose="020B0503020204020204" pitchFamily="34" charset="-122"/>
              <a:cs typeface="+mn-cs"/>
            </a:endParaRPr>
          </a:p>
          <a:p>
            <a:pPr marR="0" indent="0" algn="ctr" defTabSz="914400" fontAlgn="auto">
              <a:lnSpc>
                <a:spcPct val="100000"/>
              </a:lnSpc>
              <a:spcBef>
                <a:spcPts val="0"/>
              </a:spcBef>
              <a:spcAft>
                <a:spcPts val="0"/>
              </a:spcAft>
              <a:buClrTx/>
              <a:buSzTx/>
              <a:buFontTx/>
              <a:buNone/>
              <a:defRPr/>
            </a:pPr>
            <a:r>
              <a:rPr kumimoji="0" lang="zh-CN" altLang="en-US" sz="2000" b="1" i="0" kern="0" cap="none" spc="0" normalizeH="0" baseline="0" noProof="0" dirty="0">
                <a:latin typeface="微软雅黑" panose="020B0503020204020204" pitchFamily="34" charset="-122"/>
                <a:ea typeface="微软雅黑" panose="020B0503020204020204" pitchFamily="34" charset="-122"/>
                <a:cs typeface="+mn-cs"/>
              </a:rPr>
              <a:t>能够应用于如军事、救援、勘测等场景</a:t>
            </a:r>
            <a:endParaRPr kumimoji="0" lang="zh-CN" altLang="en-US" sz="2000" b="1" i="0" kern="0" cap="none" spc="0" normalizeH="0" baseline="0" noProof="0" dirty="0">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778510" y="6003925"/>
            <a:ext cx="4878070" cy="843915"/>
          </a:xfrm>
          <a:prstGeom prst="rect">
            <a:avLst/>
          </a:prstGeom>
          <a:noFill/>
        </p:spPr>
        <p:txBody>
          <a:bodyPr wrap="square" rtlCol="0">
            <a:noAutofit/>
          </a:bodyPr>
          <a:p>
            <a:r>
              <a:rPr lang="zh-CN" altLang="en-US"/>
              <a:t>图片来源：https://channel.wzrb.com.cn/article/12032.html</a:t>
            </a:r>
            <a:r>
              <a:rPr lang="en-US" altLang="zh-CN"/>
              <a:t>, </a:t>
            </a:r>
            <a:r>
              <a:rPr lang="zh-CN" altLang="en-US"/>
              <a:t>https://mouse.zol.com.cn/705/7056989.html</a:t>
            </a:r>
            <a:endParaRPr lang="zh-CN" altLang="en-US"/>
          </a:p>
        </p:txBody>
      </p:sp>
      <p:pic>
        <p:nvPicPr>
          <p:cNvPr id="108" name="图片 107"/>
          <p:cNvPicPr/>
          <p:nvPr/>
        </p:nvPicPr>
        <p:blipFill>
          <a:blip r:embed="rId2"/>
          <a:stretch>
            <a:fillRect/>
          </a:stretch>
        </p:blipFill>
        <p:spPr>
          <a:xfrm>
            <a:off x="849630" y="3865245"/>
            <a:ext cx="3008630" cy="1928495"/>
          </a:xfrm>
          <a:prstGeom prst="rect">
            <a:avLst/>
          </a:prstGeom>
          <a:noFill/>
          <a:ln w="9525">
            <a:noFill/>
          </a:ln>
        </p:spPr>
      </p:pic>
      <p:pic>
        <p:nvPicPr>
          <p:cNvPr id="109" name="图片 108"/>
          <p:cNvPicPr/>
          <p:nvPr/>
        </p:nvPicPr>
        <p:blipFill>
          <a:blip r:embed="rId3"/>
          <a:stretch>
            <a:fillRect/>
          </a:stretch>
        </p:blipFill>
        <p:spPr>
          <a:xfrm>
            <a:off x="849630" y="1976120"/>
            <a:ext cx="3007995" cy="1756410"/>
          </a:xfrm>
          <a:prstGeom prst="rect">
            <a:avLst/>
          </a:prstGeom>
          <a:noFill/>
          <a:ln w="9525">
            <a:noFill/>
          </a:ln>
        </p:spPr>
      </p:pic>
      <p:sp>
        <p:nvSpPr>
          <p:cNvPr id="9" name="文本框 8"/>
          <p:cNvSpPr txBox="1"/>
          <p:nvPr/>
        </p:nvSpPr>
        <p:spPr>
          <a:xfrm>
            <a:off x="3858260" y="2186305"/>
            <a:ext cx="1798320" cy="1078865"/>
          </a:xfrm>
          <a:prstGeom prst="rect">
            <a:avLst/>
          </a:prstGeom>
          <a:noFill/>
        </p:spPr>
        <p:txBody>
          <a:bodyPr wrap="square" rtlCol="0">
            <a:noAutofit/>
          </a:bodyPr>
          <a:p>
            <a:r>
              <a:rPr lang="zh-CN" altLang="en-US"/>
              <a:t>双足机器人</a:t>
            </a:r>
            <a:r>
              <a:rPr lang="zh-CN" altLang="en-US">
                <a:solidFill>
                  <a:srgbClr val="FF0000"/>
                </a:solidFill>
              </a:rPr>
              <a:t>稳定性</a:t>
            </a:r>
            <a:r>
              <a:rPr lang="zh-CN" altLang="en-US"/>
              <a:t>一般不如四足机器人</a:t>
            </a:r>
            <a:endParaRPr lang="zh-CN" altLang="en-US"/>
          </a:p>
        </p:txBody>
      </p:sp>
      <p:sp>
        <p:nvSpPr>
          <p:cNvPr id="10" name="文本框 9"/>
          <p:cNvSpPr txBox="1"/>
          <p:nvPr/>
        </p:nvSpPr>
        <p:spPr>
          <a:xfrm>
            <a:off x="3857625" y="4091940"/>
            <a:ext cx="1798320" cy="1474470"/>
          </a:xfrm>
          <a:prstGeom prst="rect">
            <a:avLst/>
          </a:prstGeom>
          <a:noFill/>
        </p:spPr>
        <p:txBody>
          <a:bodyPr wrap="square" rtlCol="0">
            <a:noAutofit/>
          </a:bodyPr>
          <a:p>
            <a:r>
              <a:rPr lang="zh-CN" altLang="en-US"/>
              <a:t>四足机器人模拟动物的行走方式，并具备更多的移动姿势，</a:t>
            </a:r>
            <a:r>
              <a:rPr lang="zh-CN" altLang="en-US">
                <a:solidFill>
                  <a:srgbClr val="FF0000"/>
                </a:solidFill>
              </a:rPr>
              <a:t>灵活性</a:t>
            </a:r>
            <a:r>
              <a:rPr lang="zh-CN" altLang="en-US"/>
              <a:t>较强</a:t>
            </a:r>
            <a:endParaRPr lang="zh-CN" altLang="en-US"/>
          </a:p>
        </p:txBody>
      </p:sp>
      <p:pic>
        <p:nvPicPr>
          <p:cNvPr id="110" name="图片 109"/>
          <p:cNvPicPr/>
          <p:nvPr/>
        </p:nvPicPr>
        <p:blipFill>
          <a:blip r:embed="rId4"/>
          <a:stretch>
            <a:fillRect/>
          </a:stretch>
        </p:blipFill>
        <p:spPr>
          <a:xfrm>
            <a:off x="6577965" y="2115185"/>
            <a:ext cx="4277360" cy="3352800"/>
          </a:xfrm>
          <a:prstGeom prst="rect">
            <a:avLst/>
          </a:prstGeom>
          <a:noFill/>
          <a:ln w="9525">
            <a:noFill/>
          </a:ln>
        </p:spPr>
      </p:pic>
      <p:sp>
        <p:nvSpPr>
          <p:cNvPr id="13" name="文本框 12"/>
          <p:cNvSpPr txBox="1"/>
          <p:nvPr/>
        </p:nvSpPr>
        <p:spPr>
          <a:xfrm>
            <a:off x="6214745" y="5997575"/>
            <a:ext cx="4878070" cy="843915"/>
          </a:xfrm>
          <a:prstGeom prst="rect">
            <a:avLst/>
          </a:prstGeom>
          <a:noFill/>
        </p:spPr>
        <p:txBody>
          <a:bodyPr wrap="square" rtlCol="0">
            <a:noAutofit/>
          </a:bodyPr>
          <a:p>
            <a:r>
              <a:rPr lang="zh-CN" altLang="en-US"/>
              <a:t>图片来源：</a:t>
            </a:r>
            <a:r>
              <a:t>http://www.zhongguojinrongtouziwang.com/keji/202103/25895.html</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54000" y="201683"/>
            <a:ext cx="898070" cy="523220"/>
            <a:chOff x="-254000" y="201683"/>
            <a:chExt cx="898070" cy="523220"/>
          </a:xfrm>
          <a:solidFill>
            <a:srgbClr val="C00000"/>
          </a:solidFill>
        </p:grpSpPr>
        <p:sp>
          <p:nvSpPr>
            <p:cNvPr id="5" name="圆角矩形 4"/>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5706" y="201683"/>
              <a:ext cx="467694"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701167" y="144940"/>
            <a:ext cx="1807210" cy="582295"/>
          </a:xfrm>
          <a:prstGeom prst="rect">
            <a:avLst/>
          </a:prstGeom>
          <a:noFill/>
        </p:spPr>
        <p:txBody>
          <a:bodyPr wrap="none" lIns="91436" tIns="45718" rIns="91436" bIns="45718" rtlCol="0">
            <a:spAutoFit/>
          </a:bodyPr>
          <a:lstStyle/>
          <a:p>
            <a:pPr algn="l"/>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sym typeface="+mn-ea"/>
              </a:rPr>
              <a:t>选题背景</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pSp>
        <p:nvGrpSpPr>
          <p:cNvPr id="15" name="组合 14"/>
          <p:cNvGrpSpPr/>
          <p:nvPr/>
        </p:nvGrpSpPr>
        <p:grpSpPr>
          <a:xfrm>
            <a:off x="2584397" y="217491"/>
            <a:ext cx="10096500" cy="439541"/>
            <a:chOff x="2584397" y="217491"/>
            <a:chExt cx="10096500" cy="439541"/>
          </a:xfrm>
          <a:solidFill>
            <a:srgbClr val="C00000"/>
          </a:solidFill>
        </p:grpSpPr>
        <p:sp>
          <p:nvSpPr>
            <p:cNvPr id="4" name="圆角矩形 3"/>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p:cNvPicPr>
            <a:picLocks noChangeAspect="1"/>
          </p:cNvPicPr>
          <p:nvPr/>
        </p:nvPicPr>
        <p:blipFill rotWithShape="1">
          <a:blip r:embed="rId1" cstate="screen"/>
          <a:srcRect/>
          <a:stretch>
            <a:fillRect/>
          </a:stretch>
        </p:blipFill>
        <p:spPr>
          <a:xfrm>
            <a:off x="10733656" y="176254"/>
            <a:ext cx="1264639" cy="444778"/>
          </a:xfrm>
          <a:prstGeom prst="rect">
            <a:avLst/>
          </a:prstGeom>
        </p:spPr>
      </p:pic>
      <p:sp>
        <p:nvSpPr>
          <p:cNvPr id="11" name="灯片编号占位符 10"/>
          <p:cNvSpPr>
            <a:spLocks noGrp="1"/>
          </p:cNvSpPr>
          <p:nvPr>
            <p:ph type="sldNum" sz="quarter" idx="12"/>
          </p:nvPr>
        </p:nvSpPr>
        <p:spPr/>
        <p:txBody>
          <a:bodyPr/>
          <a:p>
            <a:fld id="{01635508-54A0-4FB0-A4C5-6467DE85E924}" type="slidenum">
              <a:rPr lang="zh-CN" altLang="en-US" smtClean="0"/>
            </a:fld>
            <a:endParaRPr lang="zh-CN" altLang="en-US"/>
          </a:p>
        </p:txBody>
      </p:sp>
      <p:pic>
        <p:nvPicPr>
          <p:cNvPr id="13" name="图片 12" descr="67824211943b418da0be48c5c964093b"/>
          <p:cNvPicPr>
            <a:picLocks noChangeAspect="1"/>
          </p:cNvPicPr>
          <p:nvPr/>
        </p:nvPicPr>
        <p:blipFill>
          <a:blip r:embed="rId2"/>
          <a:stretch>
            <a:fillRect/>
          </a:stretch>
        </p:blipFill>
        <p:spPr>
          <a:xfrm>
            <a:off x="178435" y="2146935"/>
            <a:ext cx="4759325" cy="3148330"/>
          </a:xfrm>
          <a:prstGeom prst="rect">
            <a:avLst/>
          </a:prstGeom>
        </p:spPr>
      </p:pic>
      <p:sp>
        <p:nvSpPr>
          <p:cNvPr id="22" name="文本框 763"/>
          <p:cNvSpPr txBox="1"/>
          <p:nvPr/>
        </p:nvSpPr>
        <p:spPr>
          <a:xfrm>
            <a:off x="65405" y="1082040"/>
            <a:ext cx="4968240" cy="938530"/>
          </a:xfrm>
          <a:prstGeom prst="rect">
            <a:avLst/>
          </a:prstGeom>
          <a:solidFill>
            <a:schemeClr val="accent2">
              <a:lumMod val="40000"/>
              <a:lumOff val="60000"/>
            </a:schemeClr>
          </a:solidFill>
          <a:ln>
            <a:noFill/>
          </a:ln>
        </p:spPr>
        <p:txBody>
          <a:bodyPr wrap="square">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本文研究对象：</a:t>
            </a:r>
            <a:endPar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实验室研发机器鼠</a:t>
            </a:r>
            <a:r>
              <a:rPr kumimoji="0" lang="en-US" altLang="zh-CN"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NeRmo</a:t>
            </a:r>
            <a:r>
              <a:rPr kumimoji="0" lang="en-US" altLang="zh-CN" sz="2000" b="1" i="0" u="none" strike="noStrike" kern="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[1]</a:t>
            </a:r>
            <a:endParaRPr kumimoji="0" lang="en-US" altLang="zh-CN" sz="2000" b="1" i="0" u="none" strike="noStrike" kern="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p:cNvSpPr txBox="1"/>
          <p:nvPr/>
        </p:nvSpPr>
        <p:spPr>
          <a:xfrm>
            <a:off x="0" y="6001385"/>
            <a:ext cx="12192635" cy="856615"/>
          </a:xfrm>
          <a:prstGeom prst="rect">
            <a:avLst/>
          </a:prstGeom>
          <a:noFill/>
        </p:spPr>
        <p:txBody>
          <a:bodyPr wrap="square" rtlCol="0">
            <a:noAutofit/>
          </a:bodyPr>
          <a:p>
            <a:r>
              <a:rPr lang="zh-CN" altLang="en-US" sz="1400"/>
              <a:t>图片来源：https://www.science.org/journal/scirobotics</a:t>
            </a:r>
            <a:r>
              <a:rPr lang="en-US" altLang="zh-CN" sz="1400"/>
              <a:t>, Neuman S M, Plancher B, Duisterhof B P, et al. Tiny robot learning: Challenges and directions for machine learning in resource-constrained robots[C]//2022 IEEE 4th International Conference on Artificial Intelligence Circuits and Systems (AICAS). IEEE, 2022: 296-299. </a:t>
            </a:r>
            <a:endParaRPr lang="en-US" altLang="zh-CN" sz="1400"/>
          </a:p>
        </p:txBody>
      </p:sp>
      <p:sp>
        <p:nvSpPr>
          <p:cNvPr id="25" name="文本框 24"/>
          <p:cNvSpPr txBox="1"/>
          <p:nvPr/>
        </p:nvSpPr>
        <p:spPr>
          <a:xfrm>
            <a:off x="5092700" y="1674495"/>
            <a:ext cx="3952875" cy="3733165"/>
          </a:xfrm>
          <a:prstGeom prst="rect">
            <a:avLst/>
          </a:prstGeom>
          <a:noFill/>
        </p:spPr>
        <p:txBody>
          <a:bodyPr wrap="square" rtlCol="0">
            <a:noAutofit/>
          </a:bodyPr>
          <a:p>
            <a:r>
              <a:rPr lang="zh-CN" altLang="en-US" sz="2000"/>
              <a:t>优点：</a:t>
            </a:r>
            <a:endParaRPr lang="zh-CN" altLang="en-US" sz="2000"/>
          </a:p>
          <a:p>
            <a:r>
              <a:rPr lang="zh-CN" altLang="en-US" sz="2000"/>
              <a:t>（</a:t>
            </a:r>
            <a:r>
              <a:rPr lang="en-US" altLang="zh-CN" sz="2000"/>
              <a:t>1</a:t>
            </a:r>
            <a:r>
              <a:rPr lang="zh-CN" altLang="en-US" sz="2000"/>
              <a:t>）易组装</a:t>
            </a:r>
            <a:endParaRPr lang="zh-CN" altLang="en-US" sz="2000"/>
          </a:p>
          <a:p>
            <a:r>
              <a:rPr lang="zh-CN" altLang="en-US" sz="2000"/>
              <a:t>（</a:t>
            </a:r>
            <a:r>
              <a:rPr lang="en-US" altLang="zh-CN" sz="2000"/>
              <a:t>2</a:t>
            </a:r>
            <a:r>
              <a:rPr lang="zh-CN" altLang="en-US" sz="2000"/>
              <a:t>）便携</a:t>
            </a:r>
            <a:endParaRPr lang="zh-CN" altLang="en-US" sz="2000"/>
          </a:p>
          <a:p>
            <a:r>
              <a:rPr lang="zh-CN" altLang="en-US" sz="2000"/>
              <a:t>（</a:t>
            </a:r>
            <a:r>
              <a:rPr lang="en-US" altLang="zh-CN" sz="2000"/>
              <a:t>3</a:t>
            </a:r>
            <a:r>
              <a:rPr lang="zh-CN" altLang="en-US" sz="2000"/>
              <a:t>）灵活</a:t>
            </a:r>
            <a:endParaRPr lang="zh-CN" altLang="en-US" sz="2000"/>
          </a:p>
          <a:p>
            <a:r>
              <a:rPr lang="zh-CN" altLang="en-US" sz="2000"/>
              <a:t>（</a:t>
            </a:r>
            <a:r>
              <a:rPr lang="en-US" altLang="zh-CN" sz="2000"/>
              <a:t>4</a:t>
            </a:r>
            <a:r>
              <a:rPr lang="zh-CN" altLang="en-US" sz="2000"/>
              <a:t>）低成本</a:t>
            </a:r>
            <a:endParaRPr lang="zh-CN" altLang="en-US" sz="2000"/>
          </a:p>
          <a:p>
            <a:r>
              <a:rPr lang="zh-CN" altLang="en-US" sz="2000"/>
              <a:t>（</a:t>
            </a:r>
            <a:r>
              <a:rPr lang="en-US" altLang="zh-CN" sz="2000"/>
              <a:t>5</a:t>
            </a:r>
            <a:r>
              <a:rPr lang="zh-CN" altLang="en-US" sz="2000"/>
              <a:t>）低能耗</a:t>
            </a:r>
            <a:endParaRPr lang="zh-CN" altLang="en-US" sz="2000"/>
          </a:p>
          <a:p>
            <a:endParaRPr lang="zh-CN" altLang="en-US" sz="2000"/>
          </a:p>
          <a:p>
            <a:r>
              <a:rPr lang="zh-CN" altLang="en-US" sz="2000">
                <a:sym typeface="+mn-ea"/>
              </a:rPr>
              <a:t>缺点：</a:t>
            </a:r>
            <a:endParaRPr lang="zh-CN" altLang="en-US" sz="2000"/>
          </a:p>
          <a:p>
            <a:r>
              <a:rPr lang="zh-CN" altLang="en-US" sz="2000">
                <a:sym typeface="+mn-ea"/>
              </a:rPr>
              <a:t>（</a:t>
            </a:r>
            <a:r>
              <a:rPr lang="en-US" altLang="zh-CN" sz="2000">
                <a:sym typeface="+mn-ea"/>
              </a:rPr>
              <a:t>1</a:t>
            </a:r>
            <a:r>
              <a:rPr lang="zh-CN" altLang="en-US" sz="2000">
                <a:sym typeface="+mn-ea"/>
              </a:rPr>
              <a:t>）传感资源较少</a:t>
            </a:r>
            <a:endParaRPr lang="zh-CN" altLang="en-US" sz="2000"/>
          </a:p>
          <a:p>
            <a:r>
              <a:rPr lang="zh-CN" altLang="en-US" sz="2000">
                <a:sym typeface="+mn-ea"/>
              </a:rPr>
              <a:t>（</a:t>
            </a:r>
            <a:r>
              <a:rPr lang="en-US" altLang="zh-CN" sz="2000">
                <a:sym typeface="+mn-ea"/>
              </a:rPr>
              <a:t>2</a:t>
            </a:r>
            <a:r>
              <a:rPr lang="zh-CN" altLang="en-US" sz="2000">
                <a:sym typeface="+mn-ea"/>
              </a:rPr>
              <a:t>）计算能力较低</a:t>
            </a:r>
            <a:endParaRPr lang="zh-CN" altLang="en-US" sz="2000"/>
          </a:p>
          <a:p>
            <a:endParaRPr lang="zh-CN" altLang="en-US" sz="2000"/>
          </a:p>
          <a:p>
            <a:r>
              <a:rPr lang="en-US" altLang="zh-CN" sz="2000">
                <a:sym typeface="+mn-ea"/>
              </a:rPr>
              <a:t>--&gt; </a:t>
            </a:r>
            <a:r>
              <a:rPr lang="zh-CN" altLang="en-US" sz="2000">
                <a:solidFill>
                  <a:srgbClr val="FF0000"/>
                </a:solidFill>
                <a:sym typeface="+mn-ea"/>
              </a:rPr>
              <a:t>传统强化学习方法不适用</a:t>
            </a:r>
            <a:endParaRPr lang="zh-CN" altLang="en-US" sz="2000"/>
          </a:p>
          <a:p>
            <a:endParaRPr lang="zh-CN" altLang="en-US" sz="2000"/>
          </a:p>
        </p:txBody>
      </p:sp>
      <p:pic>
        <p:nvPicPr>
          <p:cNvPr id="27" name="图片 26"/>
          <p:cNvPicPr>
            <a:picLocks noChangeAspect="1"/>
          </p:cNvPicPr>
          <p:nvPr/>
        </p:nvPicPr>
        <p:blipFill>
          <a:blip r:embed="rId3"/>
          <a:stretch>
            <a:fillRect/>
          </a:stretch>
        </p:blipFill>
        <p:spPr>
          <a:xfrm>
            <a:off x="6586220" y="749300"/>
            <a:ext cx="5605780" cy="2797175"/>
          </a:xfrm>
          <a:prstGeom prst="rect">
            <a:avLst/>
          </a:prstGeom>
        </p:spPr>
      </p:pic>
      <p:sp>
        <p:nvSpPr>
          <p:cNvPr id="28" name="矩形 27"/>
          <p:cNvSpPr/>
          <p:nvPr/>
        </p:nvSpPr>
        <p:spPr>
          <a:xfrm>
            <a:off x="65405" y="2082800"/>
            <a:ext cx="4967605" cy="3324860"/>
          </a:xfrm>
          <a:prstGeom prst="rect">
            <a:avLst/>
          </a:prstGeom>
          <a:ln w="19050">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cstate="screen"/>
          <a:srcRect/>
          <a:stretch>
            <a:fillRect/>
          </a:stretch>
        </p:blipFill>
        <p:spPr>
          <a:xfrm>
            <a:off x="6321176" y="2686649"/>
            <a:ext cx="5870824" cy="1542449"/>
          </a:xfrm>
          <a:prstGeom prst="rect">
            <a:avLst/>
          </a:prstGeom>
        </p:spPr>
      </p:pic>
      <p:sp>
        <p:nvSpPr>
          <p:cNvPr id="18" name="矩形 17"/>
          <p:cNvSpPr/>
          <p:nvPr/>
        </p:nvSpPr>
        <p:spPr>
          <a:xfrm>
            <a:off x="2857500" y="2686049"/>
            <a:ext cx="9334500" cy="1543049"/>
          </a:xfrm>
          <a:prstGeom prst="rect">
            <a:avLst/>
          </a:prstGeom>
          <a:gradFill flip="none" rotWithShape="1">
            <a:gsLst>
              <a:gs pos="35000">
                <a:srgbClr val="014924"/>
              </a:gs>
              <a:gs pos="0">
                <a:srgbClr val="014924"/>
              </a:gs>
              <a:gs pos="59000">
                <a:srgbClr val="014924">
                  <a:alpha val="95000"/>
                </a:srgbClr>
              </a:gs>
              <a:gs pos="77000">
                <a:srgbClr val="014924">
                  <a:alpha val="70000"/>
                </a:srgbClr>
              </a:gs>
              <a:gs pos="100000">
                <a:srgbClr val="014924">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123950" y="2686050"/>
            <a:ext cx="1543050" cy="1543050"/>
            <a:chOff x="1123950" y="2686050"/>
            <a:chExt cx="1543050" cy="1543050"/>
          </a:xfrm>
          <a:solidFill>
            <a:srgbClr val="014924"/>
          </a:solidFill>
        </p:grpSpPr>
        <p:sp>
          <p:nvSpPr>
            <p:cNvPr id="9" name="矩形 8"/>
            <p:cNvSpPr/>
            <p:nvPr/>
          </p:nvSpPr>
          <p:spPr>
            <a:xfrm>
              <a:off x="1123950" y="2686050"/>
              <a:ext cx="1543050" cy="1543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407285" y="2903577"/>
              <a:ext cx="976380" cy="1107996"/>
            </a:xfrm>
            <a:prstGeom prst="rect">
              <a:avLst/>
            </a:prstGeom>
            <a:grpFill/>
          </p:spPr>
          <p:txBody>
            <a:bodyPr wrap="square" rtlCol="0">
              <a:spAutoFit/>
            </a:bodyPr>
            <a:lstStyle/>
            <a:p>
              <a:pPr algn="ctr"/>
              <a:r>
                <a:rPr lang="en-US" altLang="zh-CN" sz="6600" b="1" dirty="0">
                  <a:solidFill>
                    <a:schemeClr val="bg1"/>
                  </a:solidFill>
                  <a:latin typeface="微软雅黑" panose="020B0503020204020204" pitchFamily="34" charset="-122"/>
                  <a:ea typeface="微软雅黑" panose="020B0503020204020204" pitchFamily="34" charset="-122"/>
                </a:rPr>
                <a:t>2</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grpSp>
      <p:sp>
        <p:nvSpPr>
          <p:cNvPr id="16" name="文本框 15"/>
          <p:cNvSpPr txBox="1"/>
          <p:nvPr/>
        </p:nvSpPr>
        <p:spPr>
          <a:xfrm>
            <a:off x="2969895" y="2905760"/>
            <a:ext cx="9221470" cy="920750"/>
          </a:xfrm>
          <a:prstGeom prst="rect">
            <a:avLst/>
          </a:prstGeom>
          <a:noFill/>
        </p:spPr>
        <p:txBody>
          <a:bodyPr wrap="square" lIns="91436" tIns="45718" rIns="91436" bIns="45718" rtlCol="0">
            <a:spAutoFit/>
          </a:bodyPr>
          <a:lstStyle/>
          <a:p>
            <a:r>
              <a:rPr lang="zh-CN" altLang="en-US" sz="5400" dirty="0">
                <a:solidFill>
                  <a:schemeClr val="bg1"/>
                </a:solidFill>
                <a:latin typeface="微软雅黑" panose="020B0503020204020204" pitchFamily="34" charset="-122"/>
                <a:ea typeface="微软雅黑" panose="020B0503020204020204" pitchFamily="34" charset="-122"/>
              </a:rPr>
              <a:t>方法设计</a:t>
            </a:r>
            <a:endParaRPr lang="zh-CN" altLang="en-US" sz="5400"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rotWithShape="1">
          <a:blip r:embed="rId2" cstate="screen"/>
          <a:srcRect/>
          <a:stretch>
            <a:fillRect/>
          </a:stretch>
        </p:blipFill>
        <p:spPr>
          <a:xfrm>
            <a:off x="9815333" y="135922"/>
            <a:ext cx="2376667" cy="734513"/>
          </a:xfrm>
          <a:prstGeom prst="rect">
            <a:avLst/>
          </a:prstGeom>
        </p:spPr>
      </p:pic>
      <p:sp>
        <p:nvSpPr>
          <p:cNvPr id="5" name="灯片编号占位符 4"/>
          <p:cNvSpPr>
            <a:spLocks noGrp="1"/>
          </p:cNvSpPr>
          <p:nvPr>
            <p:ph type="sldNum" sz="quarter" idx="12"/>
          </p:nvPr>
        </p:nvSpPr>
        <p:spPr/>
        <p:txBody>
          <a:bodyPr/>
          <a:p>
            <a:fld id="{01635508-54A0-4FB0-A4C5-6467DE85E924}" type="slidenum">
              <a:rPr lang="zh-CN" altLang="en-US" smtClean="0"/>
            </a:fld>
            <a:endParaRPr lang="zh-CN" alt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54000" y="201683"/>
            <a:ext cx="898070" cy="521970"/>
            <a:chOff x="-254000" y="201683"/>
            <a:chExt cx="898070" cy="521970"/>
          </a:xfrm>
        </p:grpSpPr>
        <p:sp>
          <p:nvSpPr>
            <p:cNvPr id="29" name="圆角矩形 28"/>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文本框 29"/>
            <p:cNvSpPr txBox="1"/>
            <p:nvPr/>
          </p:nvSpPr>
          <p:spPr>
            <a:xfrm>
              <a:off x="65706" y="201683"/>
              <a:ext cx="467694" cy="52197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31" name="文本框 30"/>
          <p:cNvSpPr txBox="1"/>
          <p:nvPr/>
        </p:nvSpPr>
        <p:spPr>
          <a:xfrm>
            <a:off x="701167" y="144940"/>
            <a:ext cx="1807210" cy="582295"/>
          </a:xfrm>
          <a:prstGeom prst="rect">
            <a:avLst/>
          </a:prstGeom>
          <a:noFill/>
        </p:spPr>
        <p:txBody>
          <a:bodyPr wrap="none" lIns="91436" tIns="45718" rIns="91436" bIns="45718" rtlCol="0">
            <a:spAutoFit/>
          </a:bodyPr>
          <a:lstStyle/>
          <a:p>
            <a:pPr algn="l"/>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sym typeface="+mn-ea"/>
              </a:rPr>
              <a:t>方法设计</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2536190" y="217805"/>
            <a:ext cx="10144760" cy="439420"/>
            <a:chOff x="2584397" y="217491"/>
            <a:chExt cx="10096500" cy="439541"/>
          </a:xfrm>
        </p:grpSpPr>
        <p:sp>
          <p:nvSpPr>
            <p:cNvPr id="33" name="圆角矩形 32"/>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0" name="图片 39"/>
          <p:cNvPicPr>
            <a:picLocks noChangeAspect="1"/>
          </p:cNvPicPr>
          <p:nvPr/>
        </p:nvPicPr>
        <p:blipFill rotWithShape="1">
          <a:blip r:embed="rId1" cstate="screen"/>
          <a:srcRect/>
          <a:stretch>
            <a:fillRect/>
          </a:stretch>
        </p:blipFill>
        <p:spPr>
          <a:xfrm>
            <a:off x="10733656" y="176254"/>
            <a:ext cx="1264639" cy="444778"/>
          </a:xfrm>
          <a:prstGeom prst="rect">
            <a:avLst/>
          </a:prstGeom>
        </p:spPr>
      </p:pic>
      <p:sp>
        <p:nvSpPr>
          <p:cNvPr id="6" name="灯片编号占位符 5"/>
          <p:cNvSpPr>
            <a:spLocks noGrp="1"/>
          </p:cNvSpPr>
          <p:nvPr>
            <p:ph type="sldNum" sz="quarter" idx="12"/>
          </p:nvPr>
        </p:nvSpPr>
        <p:spPr/>
        <p:txBody>
          <a:bodyPr/>
          <a:p>
            <a:fld id="{01635508-54A0-4FB0-A4C5-6467DE85E924}" type="slidenum">
              <a:rPr lang="zh-CN" altLang="en-US" smtClean="0"/>
            </a:fld>
            <a:endParaRPr lang="zh-CN" altLang="en-US"/>
          </a:p>
        </p:txBody>
      </p:sp>
      <p:sp>
        <p:nvSpPr>
          <p:cNvPr id="4" name="文本框 3"/>
          <p:cNvSpPr txBox="1"/>
          <p:nvPr>
            <p:custDataLst>
              <p:tags r:id="rId2"/>
            </p:custDataLst>
          </p:nvPr>
        </p:nvSpPr>
        <p:spPr>
          <a:xfrm>
            <a:off x="643890" y="732155"/>
            <a:ext cx="11354435" cy="521970"/>
          </a:xfrm>
          <a:prstGeom prst="rect">
            <a:avLst/>
          </a:prstGeom>
          <a:noFill/>
        </p:spPr>
        <p:txBody>
          <a:bodyPr wrap="square" rtlCol="0">
            <a:spAutoFit/>
          </a:bodyPr>
          <a:p>
            <a:r>
              <a:rPr lang="en-US" altLang="zh-CN" sz="2800" b="1">
                <a:latin typeface="等线" panose="02010600030101010101" charset="-122"/>
                <a:ea typeface="等线" panose="02010600030101010101" charset="-122"/>
                <a:cs typeface="等线" panose="02010600030101010101" charset="-122"/>
              </a:rPr>
              <a:t>2.1  </a:t>
            </a:r>
            <a:r>
              <a:rPr lang="zh-CN" altLang="en-US" sz="2800" b="1">
                <a:latin typeface="等线" panose="02010600030101010101" charset="-122"/>
                <a:ea typeface="等线" panose="02010600030101010101" charset="-122"/>
                <a:cs typeface="等线" panose="02010600030101010101" charset="-122"/>
              </a:rPr>
              <a:t>机器人运动学正逆向建模</a:t>
            </a:r>
            <a:r>
              <a:rPr lang="en-US" altLang="zh-CN" sz="2800" b="1">
                <a:latin typeface="等线" panose="02010600030101010101" charset="-122"/>
                <a:ea typeface="等线" panose="02010600030101010101" charset="-122"/>
                <a:cs typeface="等线" panose="02010600030101010101" charset="-122"/>
              </a:rPr>
              <a:t> </a:t>
            </a:r>
            <a:r>
              <a:rPr lang="en-US" altLang="zh-CN" sz="2400" b="1">
                <a:latin typeface="等线" panose="02010600030101010101" charset="-122"/>
                <a:ea typeface="等线" panose="02010600030101010101" charset="-122"/>
                <a:cs typeface="等线" panose="02010600030101010101" charset="-122"/>
              </a:rPr>
              <a:t>      --</a:t>
            </a:r>
            <a:r>
              <a:rPr lang="zh-CN" altLang="en-US" sz="2400" b="1">
                <a:latin typeface="等线" panose="02010600030101010101" charset="-122"/>
                <a:ea typeface="等线" panose="02010600030101010101" charset="-122"/>
                <a:cs typeface="等线" panose="02010600030101010101" charset="-122"/>
              </a:rPr>
              <a:t>建立腿部末端点与电机转动角度间的关系</a:t>
            </a:r>
            <a:endParaRPr lang="zh-CN" altLang="en-US" sz="2400" b="1">
              <a:latin typeface="等线" panose="02010600030101010101" charset="-122"/>
              <a:ea typeface="等线" panose="02010600030101010101" charset="-122"/>
              <a:cs typeface="等线" panose="02010600030101010101" charset="-122"/>
            </a:endParaRPr>
          </a:p>
        </p:txBody>
      </p:sp>
      <p:pic>
        <p:nvPicPr>
          <p:cNvPr id="2" name="图片 1" descr="fl"/>
          <p:cNvPicPr>
            <a:picLocks noChangeAspect="1"/>
          </p:cNvPicPr>
          <p:nvPr>
            <p:custDataLst>
              <p:tags r:id="rId3"/>
            </p:custDataLst>
          </p:nvPr>
        </p:nvPicPr>
        <p:blipFill>
          <a:blip r:embed="rId4"/>
          <a:stretch>
            <a:fillRect/>
          </a:stretch>
        </p:blipFill>
        <p:spPr>
          <a:xfrm>
            <a:off x="4267200" y="1339850"/>
            <a:ext cx="3441700" cy="2288540"/>
          </a:xfrm>
          <a:prstGeom prst="rect">
            <a:avLst/>
          </a:prstGeom>
        </p:spPr>
      </p:pic>
      <p:pic>
        <p:nvPicPr>
          <p:cNvPr id="3" name="图片 2" descr="hl"/>
          <p:cNvPicPr>
            <a:picLocks noChangeAspect="1"/>
          </p:cNvPicPr>
          <p:nvPr>
            <p:custDataLst>
              <p:tags r:id="rId5"/>
            </p:custDataLst>
          </p:nvPr>
        </p:nvPicPr>
        <p:blipFill>
          <a:blip r:embed="rId6"/>
          <a:srcRect l="8400"/>
          <a:stretch>
            <a:fillRect/>
          </a:stretch>
        </p:blipFill>
        <p:spPr>
          <a:xfrm>
            <a:off x="4267200" y="3969385"/>
            <a:ext cx="3441700" cy="2493645"/>
          </a:xfrm>
          <a:prstGeom prst="rect">
            <a:avLst/>
          </a:prstGeom>
        </p:spPr>
      </p:pic>
      <p:sp>
        <p:nvSpPr>
          <p:cNvPr id="13" name="文本框 12"/>
          <p:cNvSpPr txBox="1"/>
          <p:nvPr>
            <p:custDataLst>
              <p:tags r:id="rId7"/>
            </p:custDataLst>
          </p:nvPr>
        </p:nvSpPr>
        <p:spPr>
          <a:xfrm>
            <a:off x="4751705" y="3693795"/>
            <a:ext cx="2473325" cy="275590"/>
          </a:xfrm>
          <a:prstGeom prst="rect">
            <a:avLst/>
          </a:prstGeom>
          <a:noFill/>
        </p:spPr>
        <p:txBody>
          <a:bodyPr wrap="square" rtlCol="0" anchor="t">
            <a:spAutoFit/>
          </a:bodyPr>
          <a:p>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2.3 </a:t>
            </a:r>
            <a:r>
              <a:rPr lang="zh-CN" sz="1200" b="1" dirty="0">
                <a:solidFill>
                  <a:srgbClr val="014924"/>
                </a:solidFill>
                <a:latin typeface="等线" panose="02010600030101010101" charset="-122"/>
                <a:ea typeface="等线" panose="02010600030101010101" charset="-122"/>
                <a:cs typeface="等线" panose="02010600030101010101" charset="-122"/>
                <a:sym typeface="+mn-ea"/>
              </a:rPr>
              <a:t>机器鼠</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NeRmo</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前腿几何结构</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p:txBody>
      </p:sp>
      <p:sp>
        <p:nvSpPr>
          <p:cNvPr id="5" name="文本框 4"/>
          <p:cNvSpPr txBox="1"/>
          <p:nvPr>
            <p:custDataLst>
              <p:tags r:id="rId8"/>
            </p:custDataLst>
          </p:nvPr>
        </p:nvSpPr>
        <p:spPr>
          <a:xfrm>
            <a:off x="4751705" y="6529070"/>
            <a:ext cx="2473325" cy="275590"/>
          </a:xfrm>
          <a:prstGeom prst="rect">
            <a:avLst/>
          </a:prstGeom>
          <a:noFill/>
        </p:spPr>
        <p:txBody>
          <a:bodyPr wrap="square" rtlCol="0" anchor="t">
            <a:spAutoFit/>
          </a:bodyPr>
          <a:p>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2.4 </a:t>
            </a:r>
            <a:r>
              <a:rPr lang="zh-CN" sz="1200" b="1" dirty="0">
                <a:solidFill>
                  <a:srgbClr val="014924"/>
                </a:solidFill>
                <a:latin typeface="等线" panose="02010600030101010101" charset="-122"/>
                <a:ea typeface="等线" panose="02010600030101010101" charset="-122"/>
                <a:cs typeface="等线" panose="02010600030101010101" charset="-122"/>
                <a:sym typeface="+mn-ea"/>
              </a:rPr>
              <a:t>机器鼠</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NeRmo</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后</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腿几何结构</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p:txBody>
      </p:sp>
      <p:pic>
        <p:nvPicPr>
          <p:cNvPr id="12" name="图片 11" descr="FL（2）"/>
          <p:cNvPicPr>
            <a:picLocks noChangeAspect="1"/>
          </p:cNvPicPr>
          <p:nvPr>
            <p:custDataLst>
              <p:tags r:id="rId9"/>
            </p:custDataLst>
          </p:nvPr>
        </p:nvPicPr>
        <p:blipFill>
          <a:blip r:embed="rId10"/>
          <a:stretch>
            <a:fillRect/>
          </a:stretch>
        </p:blipFill>
        <p:spPr>
          <a:xfrm>
            <a:off x="8477250" y="1365250"/>
            <a:ext cx="3420110" cy="1691005"/>
          </a:xfrm>
          <a:prstGeom prst="rect">
            <a:avLst/>
          </a:prstGeom>
        </p:spPr>
      </p:pic>
      <p:pic>
        <p:nvPicPr>
          <p:cNvPr id="15" name="图片 14" descr="RL"/>
          <p:cNvPicPr>
            <a:picLocks noChangeAspect="1"/>
          </p:cNvPicPr>
          <p:nvPr>
            <p:custDataLst>
              <p:tags r:id="rId11"/>
            </p:custDataLst>
          </p:nvPr>
        </p:nvPicPr>
        <p:blipFill>
          <a:blip r:embed="rId12"/>
          <a:stretch>
            <a:fillRect/>
          </a:stretch>
        </p:blipFill>
        <p:spPr>
          <a:xfrm>
            <a:off x="8567420" y="4692015"/>
            <a:ext cx="3239135" cy="1601470"/>
          </a:xfrm>
          <a:prstGeom prst="rect">
            <a:avLst/>
          </a:prstGeom>
        </p:spPr>
      </p:pic>
      <p:sp>
        <p:nvSpPr>
          <p:cNvPr id="16" name="文本框 15"/>
          <p:cNvSpPr txBox="1"/>
          <p:nvPr>
            <p:custDataLst>
              <p:tags r:id="rId13"/>
            </p:custDataLst>
          </p:nvPr>
        </p:nvSpPr>
        <p:spPr>
          <a:xfrm>
            <a:off x="9209405" y="6378575"/>
            <a:ext cx="1954530" cy="275590"/>
          </a:xfrm>
          <a:prstGeom prst="rect">
            <a:avLst/>
          </a:prstGeom>
          <a:noFill/>
        </p:spPr>
        <p:txBody>
          <a:bodyPr wrap="none" rtlCol="0" anchor="t">
            <a:spAutoFit/>
          </a:bodyPr>
          <a:p>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2.6 </a:t>
            </a:r>
            <a:r>
              <a:rPr lang="zh-CN" sz="1200" b="1" dirty="0">
                <a:solidFill>
                  <a:srgbClr val="014924"/>
                </a:solidFill>
                <a:latin typeface="等线" panose="02010600030101010101" charset="-122"/>
                <a:ea typeface="等线" panose="02010600030101010101" charset="-122"/>
                <a:cs typeface="等线" panose="02010600030101010101" charset="-122"/>
                <a:sym typeface="+mn-ea"/>
              </a:rPr>
              <a:t>机器鼠</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后</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腿运动空间</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p:txBody>
      </p:sp>
      <p:sp>
        <p:nvSpPr>
          <p:cNvPr id="17" name="椭圆 16"/>
          <p:cNvSpPr/>
          <p:nvPr>
            <p:custDataLst>
              <p:tags r:id="rId14"/>
            </p:custDataLst>
          </p:nvPr>
        </p:nvSpPr>
        <p:spPr>
          <a:xfrm>
            <a:off x="5090160" y="3295015"/>
            <a:ext cx="297815" cy="288925"/>
          </a:xfrm>
          <a:prstGeom prst="ellipse">
            <a:avLst/>
          </a:prstGeom>
          <a:noFill/>
          <a:ln w="28575" cmpd="sng">
            <a:solidFill>
              <a:schemeClr val="accent1">
                <a:shade val="5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椭圆 17"/>
          <p:cNvSpPr/>
          <p:nvPr>
            <p:custDataLst>
              <p:tags r:id="rId15"/>
            </p:custDataLst>
          </p:nvPr>
        </p:nvSpPr>
        <p:spPr>
          <a:xfrm>
            <a:off x="5298440" y="6268720"/>
            <a:ext cx="297815" cy="288925"/>
          </a:xfrm>
          <a:prstGeom prst="ellipse">
            <a:avLst/>
          </a:prstGeom>
          <a:noFill/>
          <a:ln w="28575" cmpd="sng">
            <a:solidFill>
              <a:schemeClr val="accent1">
                <a:shade val="5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文本框 19"/>
          <p:cNvSpPr txBox="1"/>
          <p:nvPr>
            <p:custDataLst>
              <p:tags r:id="rId16"/>
            </p:custDataLst>
          </p:nvPr>
        </p:nvSpPr>
        <p:spPr>
          <a:xfrm>
            <a:off x="3570605" y="3703955"/>
            <a:ext cx="1356995" cy="615315"/>
          </a:xfrm>
          <a:prstGeom prst="rect">
            <a:avLst/>
          </a:prstGeom>
          <a:noFill/>
        </p:spPr>
        <p:txBody>
          <a:bodyPr wrap="square" rtlCol="0">
            <a:noAutofit/>
          </a:bodyPr>
          <a:p>
            <a:pPr algn="ctr"/>
            <a:r>
              <a:rPr lang="zh-CN" altLang="en-US" b="1">
                <a:solidFill>
                  <a:srgbClr val="FF0000"/>
                </a:solidFill>
              </a:rPr>
              <a:t>腿部末端点</a:t>
            </a:r>
            <a:endParaRPr lang="zh-CN" altLang="en-US" b="1">
              <a:solidFill>
                <a:srgbClr val="FF0000"/>
              </a:solidFill>
            </a:endParaRPr>
          </a:p>
          <a:p>
            <a:pPr algn="ctr"/>
            <a:r>
              <a:rPr lang="en-US" altLang="zh-CN" b="1">
                <a:solidFill>
                  <a:srgbClr val="FF0000"/>
                </a:solidFill>
              </a:rPr>
              <a:t>D(x,y)</a:t>
            </a:r>
            <a:endParaRPr lang="en-US" altLang="zh-CN" b="1">
              <a:solidFill>
                <a:srgbClr val="FF0000"/>
              </a:solidFill>
            </a:endParaRPr>
          </a:p>
        </p:txBody>
      </p:sp>
      <p:cxnSp>
        <p:nvCxnSpPr>
          <p:cNvPr id="46" name="直接箭头连接符 45"/>
          <p:cNvCxnSpPr>
            <a:stCxn id="17" idx="2"/>
            <a:endCxn id="20" idx="0"/>
          </p:cNvCxnSpPr>
          <p:nvPr>
            <p:custDataLst>
              <p:tags r:id="rId17"/>
            </p:custDataLst>
          </p:nvPr>
        </p:nvCxnSpPr>
        <p:spPr>
          <a:xfrm flipH="1">
            <a:off x="4249420" y="3439795"/>
            <a:ext cx="840740" cy="264160"/>
          </a:xfrm>
          <a:prstGeom prst="straightConnector1">
            <a:avLst/>
          </a:prstGeom>
          <a:ln>
            <a:solidFill>
              <a:schemeClr val="tx2"/>
            </a:solidFill>
            <a:tailEnd type="arrow" w="med" len="med"/>
          </a:ln>
        </p:spPr>
        <p:style>
          <a:lnRef idx="3">
            <a:schemeClr val="accent1"/>
          </a:lnRef>
          <a:fillRef idx="0">
            <a:srgbClr val="FFFFFF"/>
          </a:fillRef>
          <a:effectRef idx="0">
            <a:srgbClr val="FFFFFF"/>
          </a:effectRef>
          <a:fontRef idx="minor">
            <a:schemeClr val="tx1"/>
          </a:fontRef>
        </p:style>
      </p:cxnSp>
      <p:cxnSp>
        <p:nvCxnSpPr>
          <p:cNvPr id="21" name="直接箭头连接符 20"/>
          <p:cNvCxnSpPr>
            <a:stCxn id="18" idx="2"/>
            <a:endCxn id="20" idx="2"/>
          </p:cNvCxnSpPr>
          <p:nvPr>
            <p:custDataLst>
              <p:tags r:id="rId18"/>
            </p:custDataLst>
          </p:nvPr>
        </p:nvCxnSpPr>
        <p:spPr>
          <a:xfrm flipH="1" flipV="1">
            <a:off x="4249420" y="4319270"/>
            <a:ext cx="1049020" cy="2094230"/>
          </a:xfrm>
          <a:prstGeom prst="straightConnector1">
            <a:avLst/>
          </a:prstGeom>
          <a:ln>
            <a:solidFill>
              <a:schemeClr val="tx2"/>
            </a:solidFill>
            <a:tailEnd type="arrow" w="med" len="med"/>
          </a:ln>
        </p:spPr>
        <p:style>
          <a:lnRef idx="3">
            <a:schemeClr val="accent1"/>
          </a:lnRef>
          <a:fillRef idx="0">
            <a:srgbClr val="FFFFFF"/>
          </a:fillRef>
          <a:effectRef idx="0">
            <a:srgbClr val="FFFFFF"/>
          </a:effectRef>
          <a:fontRef idx="minor">
            <a:schemeClr val="tx1"/>
          </a:fontRef>
        </p:style>
      </p:cxnSp>
      <p:sp>
        <p:nvSpPr>
          <p:cNvPr id="22" name="椭圆 21"/>
          <p:cNvSpPr/>
          <p:nvPr>
            <p:custDataLst>
              <p:tags r:id="rId19"/>
            </p:custDataLst>
          </p:nvPr>
        </p:nvSpPr>
        <p:spPr>
          <a:xfrm>
            <a:off x="5803265" y="1433830"/>
            <a:ext cx="297815" cy="288925"/>
          </a:xfrm>
          <a:prstGeom prst="ellipse">
            <a:avLst/>
          </a:prstGeom>
          <a:noFill/>
          <a:ln w="28575" cmpd="sng">
            <a:solidFill>
              <a:schemeClr val="accent1">
                <a:shade val="5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椭圆 22"/>
          <p:cNvSpPr/>
          <p:nvPr>
            <p:custDataLst>
              <p:tags r:id="rId20"/>
            </p:custDataLst>
          </p:nvPr>
        </p:nvSpPr>
        <p:spPr>
          <a:xfrm>
            <a:off x="5803265" y="2341880"/>
            <a:ext cx="297815" cy="288925"/>
          </a:xfrm>
          <a:prstGeom prst="ellipse">
            <a:avLst/>
          </a:prstGeom>
          <a:noFill/>
          <a:ln w="28575" cmpd="sng">
            <a:solidFill>
              <a:schemeClr val="accent1">
                <a:shade val="5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椭圆 23"/>
          <p:cNvSpPr/>
          <p:nvPr>
            <p:custDataLst>
              <p:tags r:id="rId21"/>
            </p:custDataLst>
          </p:nvPr>
        </p:nvSpPr>
        <p:spPr>
          <a:xfrm>
            <a:off x="5725160" y="4178935"/>
            <a:ext cx="297815" cy="288925"/>
          </a:xfrm>
          <a:prstGeom prst="ellipse">
            <a:avLst/>
          </a:prstGeom>
          <a:noFill/>
          <a:ln w="28575" cmpd="sng">
            <a:solidFill>
              <a:schemeClr val="accent1">
                <a:shade val="5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椭圆 24"/>
          <p:cNvSpPr/>
          <p:nvPr>
            <p:custDataLst>
              <p:tags r:id="rId22"/>
            </p:custDataLst>
          </p:nvPr>
        </p:nvSpPr>
        <p:spPr>
          <a:xfrm>
            <a:off x="5725160" y="5071745"/>
            <a:ext cx="297815" cy="288925"/>
          </a:xfrm>
          <a:prstGeom prst="ellipse">
            <a:avLst/>
          </a:prstGeom>
          <a:noFill/>
          <a:ln w="28575" cmpd="sng">
            <a:solidFill>
              <a:schemeClr val="accent1">
                <a:shade val="5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mc:AlternateContent xmlns:mc="http://schemas.openxmlformats.org/markup-compatibility/2006">
        <mc:Choice xmlns:a14="http://schemas.microsoft.com/office/drawing/2010/main" Requires="a14">
          <p:sp>
            <p:nvSpPr>
              <p:cNvPr id="26" name="文本框 25"/>
              <p:cNvSpPr txBox="1"/>
              <p:nvPr>
                <p:custDataLst>
                  <p:tags r:id="rId23"/>
                </p:custDataLst>
              </p:nvPr>
            </p:nvSpPr>
            <p:spPr>
              <a:xfrm>
                <a:off x="7825105" y="3447415"/>
                <a:ext cx="1822450" cy="1042670"/>
              </a:xfrm>
              <a:prstGeom prst="rect">
                <a:avLst/>
              </a:prstGeom>
              <a:noFill/>
            </p:spPr>
            <p:txBody>
              <a:bodyPr wrap="square" rtlCol="0">
                <a:spAutoFit/>
              </a:bodyPr>
              <a:p>
                <a:pPr algn="ctr"/>
                <a:r>
                  <a:rPr lang="zh-CN" altLang="en-US" b="1">
                    <a:solidFill>
                      <a:srgbClr val="FF0000"/>
                    </a:solidFill>
                  </a:rPr>
                  <a:t>电机转动角度</a:t>
                </a:r>
                <a:r>
                  <a:rPr lang="en-US" altLang="zh-CN" b="1">
                    <a:solidFill>
                      <a:srgbClr val="FF0000"/>
                    </a:solidFill>
                  </a:rPr>
                  <a:t>(q</a:t>
                </a:r>
                <a:r>
                  <a:rPr lang="en-US" altLang="zh-CN" b="1" baseline="-25000">
                    <a:solidFill>
                      <a:srgbClr val="FF0000"/>
                    </a:solidFill>
                  </a:rPr>
                  <a:t>1</a:t>
                </a:r>
                <a:r>
                  <a:rPr lang="en-US" altLang="zh-CN" b="1">
                    <a:solidFill>
                      <a:srgbClr val="FF0000"/>
                    </a:solidFill>
                  </a:rPr>
                  <a:t>,q</a:t>
                </a:r>
                <a:r>
                  <a:rPr lang="en-US" altLang="zh-CN" b="1" baseline="-25000">
                    <a:solidFill>
                      <a:srgbClr val="FF0000"/>
                    </a:solidFill>
                  </a:rPr>
                  <a:t>2</a:t>
                </a:r>
                <a:r>
                  <a:rPr lang="en-US" altLang="zh-CN" b="1">
                    <a:solidFill>
                      <a:srgbClr val="FF0000"/>
                    </a:solidFill>
                  </a:rPr>
                  <a:t>)</a:t>
                </a:r>
                <a:endParaRPr lang="en-US" altLang="zh-CN" b="1">
                  <a:solidFill>
                    <a:srgbClr val="FF0000"/>
                  </a:solidFill>
                </a:endParaRPr>
              </a:p>
              <a:p>
                <a:pPr algn="ctr"/>
                <a:r>
                  <a:rPr lang="en-US" altLang="zh-CN" b="1">
                    <a:solidFill>
                      <a:srgbClr val="FF0000"/>
                    </a:solidFill>
                  </a:rPr>
                  <a:t>q∈[</a:t>
                </a:r>
                <a14:m>
                  <m:oMath xmlns:m="http://schemas.openxmlformats.org/officeDocument/2006/math">
                    <m:r>
                      <a:rPr lang="en-US" altLang="zh-CN" b="1" i="1">
                        <a:solidFill>
                          <a:srgbClr val="FF0000"/>
                        </a:solidFill>
                        <a:latin typeface="Cambria Math" panose="02040503050406030204" charset="0"/>
                        <a:cs typeface="Cambria Math" panose="02040503050406030204" charset="0"/>
                      </a:rPr>
                      <m:t>−</m:t>
                    </m:r>
                    <m:f>
                      <m:fPr>
                        <m:ctrlPr>
                          <a:rPr lang="en-US" altLang="zh-CN" b="1" i="1">
                            <a:solidFill>
                              <a:srgbClr val="FF0000"/>
                            </a:solidFill>
                            <a:latin typeface="Cambria Math" panose="02040503050406030204" charset="0"/>
                            <a:cs typeface="Cambria Math" panose="02040503050406030204" charset="0"/>
                          </a:rPr>
                        </m:ctrlPr>
                      </m:fPr>
                      <m:num>
                        <m:r>
                          <a:rPr lang="en-US" altLang="zh-CN" b="1" i="1">
                            <a:solidFill>
                              <a:srgbClr val="FF0000"/>
                            </a:solidFill>
                            <a:latin typeface="Cambria Math" panose="02040503050406030204" charset="0"/>
                            <a:cs typeface="Cambria Math" panose="02040503050406030204" charset="0"/>
                          </a:rPr>
                          <m:t>𝝅</m:t>
                        </m:r>
                      </m:num>
                      <m:den>
                        <m:r>
                          <a:rPr lang="en-US" altLang="zh-CN" b="1" i="1">
                            <a:solidFill>
                              <a:srgbClr val="FF0000"/>
                            </a:solidFill>
                            <a:latin typeface="Cambria Math" panose="02040503050406030204" charset="0"/>
                            <a:cs typeface="Cambria Math" panose="02040503050406030204" charset="0"/>
                          </a:rPr>
                          <m:t>𝟐</m:t>
                        </m:r>
                      </m:den>
                    </m:f>
                    <m:r>
                      <a:rPr lang="en-US" altLang="zh-CN" b="1" i="1">
                        <a:solidFill>
                          <a:srgbClr val="FF0000"/>
                        </a:solidFill>
                        <a:latin typeface="Cambria Math" panose="02040503050406030204" charset="0"/>
                        <a:cs typeface="Cambria Math" panose="02040503050406030204" charset="0"/>
                      </a:rPr>
                      <m:t>,</m:t>
                    </m:r>
                    <m:f>
                      <m:fPr>
                        <m:ctrlPr>
                          <a:rPr lang="en-US" altLang="zh-CN" b="1" i="1">
                            <a:solidFill>
                              <a:srgbClr val="FF0000"/>
                            </a:solidFill>
                            <a:latin typeface="Cambria Math" panose="02040503050406030204" charset="0"/>
                            <a:cs typeface="Cambria Math" panose="02040503050406030204" charset="0"/>
                          </a:rPr>
                        </m:ctrlPr>
                      </m:fPr>
                      <m:num>
                        <m:r>
                          <a:rPr lang="en-US" altLang="zh-CN" b="1" i="1">
                            <a:solidFill>
                              <a:srgbClr val="FF0000"/>
                            </a:solidFill>
                            <a:latin typeface="Cambria Math" panose="02040503050406030204" charset="0"/>
                            <a:cs typeface="Cambria Math" panose="02040503050406030204" charset="0"/>
                          </a:rPr>
                          <m:t>𝝅</m:t>
                        </m:r>
                      </m:num>
                      <m:den>
                        <m:r>
                          <a:rPr lang="en-US" altLang="zh-CN" b="1" i="1">
                            <a:solidFill>
                              <a:srgbClr val="FF0000"/>
                            </a:solidFill>
                            <a:latin typeface="Cambria Math" panose="02040503050406030204" charset="0"/>
                            <a:cs typeface="Cambria Math" panose="02040503050406030204" charset="0"/>
                          </a:rPr>
                          <m:t>𝟐</m:t>
                        </m:r>
                      </m:den>
                    </m:f>
                  </m:oMath>
                </a14:m>
                <a:r>
                  <a:rPr lang="en-US" altLang="zh-CN" b="1">
                    <a:solidFill>
                      <a:srgbClr val="FF0000"/>
                    </a:solidFill>
                  </a:rPr>
                  <a:t>]</a:t>
                </a:r>
                <a:endParaRPr lang="en-US" altLang="zh-CN" b="1">
                  <a:solidFill>
                    <a:srgbClr val="FF0000"/>
                  </a:solidFill>
                </a:endParaRPr>
              </a:p>
            </p:txBody>
          </p:sp>
        </mc:Choice>
        <mc:Fallback>
          <p:sp>
            <p:nvSpPr>
              <p:cNvPr id="26" name="文本框 25"/>
              <p:cNvSpPr txBox="1">
                <a:spLocks noRot="1" noChangeAspect="1" noMove="1" noResize="1" noEditPoints="1" noAdjustHandles="1" noChangeArrowheads="1" noChangeShapeType="1" noTextEdit="1"/>
              </p:cNvSpPr>
              <p:nvPr>
                <p:custDataLst>
                  <p:tags r:id="rId24"/>
                </p:custDataLst>
              </p:nvPr>
            </p:nvSpPr>
            <p:spPr>
              <a:xfrm>
                <a:off x="7825105" y="3447415"/>
                <a:ext cx="1822450" cy="1042670"/>
              </a:xfrm>
              <a:prstGeom prst="rect">
                <a:avLst/>
              </a:prstGeom>
              <a:blipFill rotWithShape="1">
                <a:blip r:embed="rId25"/>
                <a:stretch>
                  <a:fillRect/>
                </a:stretch>
              </a:blipFill>
            </p:spPr>
            <p:txBody>
              <a:bodyPr/>
              <a:lstStyle/>
              <a:p>
                <a:r>
                  <a:rPr lang="zh-CN" altLang="en-US">
                    <a:noFill/>
                  </a:rPr>
                  <a:t> </a:t>
                </a:r>
              </a:p>
            </p:txBody>
          </p:sp>
        </mc:Fallback>
      </mc:AlternateContent>
      <p:cxnSp>
        <p:nvCxnSpPr>
          <p:cNvPr id="27" name="直接箭头连接符 26"/>
          <p:cNvCxnSpPr>
            <a:stCxn id="22" idx="6"/>
            <a:endCxn id="26" idx="0"/>
          </p:cNvCxnSpPr>
          <p:nvPr>
            <p:custDataLst>
              <p:tags r:id="rId26"/>
            </p:custDataLst>
          </p:nvPr>
        </p:nvCxnSpPr>
        <p:spPr>
          <a:xfrm>
            <a:off x="6101080" y="1578610"/>
            <a:ext cx="2635250" cy="1868805"/>
          </a:xfrm>
          <a:prstGeom prst="straightConnector1">
            <a:avLst/>
          </a:prstGeom>
          <a:ln>
            <a:solidFill>
              <a:schemeClr val="tx2"/>
            </a:solidFill>
            <a:tailEnd type="arrow" w="med" len="med"/>
          </a:ln>
        </p:spPr>
        <p:style>
          <a:lnRef idx="3">
            <a:schemeClr val="accent1"/>
          </a:lnRef>
          <a:fillRef idx="0">
            <a:srgbClr val="FFFFFF"/>
          </a:fillRef>
          <a:effectRef idx="0">
            <a:srgbClr val="FFFFFF"/>
          </a:effectRef>
          <a:fontRef idx="minor">
            <a:schemeClr val="tx1"/>
          </a:fontRef>
        </p:style>
      </p:cxnSp>
      <p:cxnSp>
        <p:nvCxnSpPr>
          <p:cNvPr id="34" name="直接箭头连接符 33"/>
          <p:cNvCxnSpPr>
            <a:stCxn id="23" idx="6"/>
            <a:endCxn id="26" idx="0"/>
          </p:cNvCxnSpPr>
          <p:nvPr>
            <p:custDataLst>
              <p:tags r:id="rId27"/>
            </p:custDataLst>
          </p:nvPr>
        </p:nvCxnSpPr>
        <p:spPr>
          <a:xfrm>
            <a:off x="6101080" y="2486660"/>
            <a:ext cx="2635250" cy="960755"/>
          </a:xfrm>
          <a:prstGeom prst="straightConnector1">
            <a:avLst/>
          </a:prstGeom>
          <a:ln>
            <a:solidFill>
              <a:schemeClr val="tx2"/>
            </a:solidFill>
            <a:tailEnd type="arrow" w="med" len="med"/>
          </a:ln>
        </p:spPr>
        <p:style>
          <a:lnRef idx="3">
            <a:schemeClr val="accent1"/>
          </a:lnRef>
          <a:fillRef idx="0">
            <a:srgbClr val="FFFFFF"/>
          </a:fillRef>
          <a:effectRef idx="0">
            <a:srgbClr val="FFFFFF"/>
          </a:effectRef>
          <a:fontRef idx="minor">
            <a:schemeClr val="tx1"/>
          </a:fontRef>
        </p:style>
      </p:cxnSp>
      <p:cxnSp>
        <p:nvCxnSpPr>
          <p:cNvPr id="36" name="直接箭头连接符 35"/>
          <p:cNvCxnSpPr>
            <a:stCxn id="24" idx="6"/>
            <a:endCxn id="26" idx="2"/>
          </p:cNvCxnSpPr>
          <p:nvPr>
            <p:custDataLst>
              <p:tags r:id="rId28"/>
            </p:custDataLst>
          </p:nvPr>
        </p:nvCxnSpPr>
        <p:spPr>
          <a:xfrm>
            <a:off x="6022975" y="4323715"/>
            <a:ext cx="2713355" cy="166370"/>
          </a:xfrm>
          <a:prstGeom prst="straightConnector1">
            <a:avLst/>
          </a:prstGeom>
          <a:ln>
            <a:solidFill>
              <a:schemeClr val="tx2"/>
            </a:solidFill>
            <a:tailEnd type="arrow" w="med" len="med"/>
          </a:ln>
        </p:spPr>
        <p:style>
          <a:lnRef idx="3">
            <a:schemeClr val="accent1"/>
          </a:lnRef>
          <a:fillRef idx="0">
            <a:srgbClr val="FFFFFF"/>
          </a:fillRef>
          <a:effectRef idx="0">
            <a:srgbClr val="FFFFFF"/>
          </a:effectRef>
          <a:fontRef idx="minor">
            <a:schemeClr val="tx1"/>
          </a:fontRef>
        </p:style>
      </p:cxnSp>
      <p:cxnSp>
        <p:nvCxnSpPr>
          <p:cNvPr id="37" name="直接箭头连接符 36"/>
          <p:cNvCxnSpPr>
            <a:stCxn id="25" idx="6"/>
            <a:endCxn id="26" idx="2"/>
          </p:cNvCxnSpPr>
          <p:nvPr>
            <p:custDataLst>
              <p:tags r:id="rId29"/>
            </p:custDataLst>
          </p:nvPr>
        </p:nvCxnSpPr>
        <p:spPr>
          <a:xfrm flipV="1">
            <a:off x="6022975" y="4490085"/>
            <a:ext cx="2713355" cy="726440"/>
          </a:xfrm>
          <a:prstGeom prst="straightConnector1">
            <a:avLst/>
          </a:prstGeom>
          <a:ln>
            <a:solidFill>
              <a:schemeClr val="tx2"/>
            </a:solidFill>
            <a:tailEnd type="arrow" w="med" len="med"/>
          </a:ln>
        </p:spPr>
        <p:style>
          <a:lnRef idx="3">
            <a:schemeClr val="accent1"/>
          </a:lnRef>
          <a:fillRef idx="0">
            <a:srgbClr val="FFFFFF"/>
          </a:fillRef>
          <a:effectRef idx="0">
            <a:srgbClr val="FFFFFF"/>
          </a:effectRef>
          <a:fontRef idx="minor">
            <a:schemeClr val="tx1"/>
          </a:fontRef>
        </p:style>
      </p:cxnSp>
      <p:sp>
        <p:nvSpPr>
          <p:cNvPr id="7" name="文本框 6"/>
          <p:cNvSpPr txBox="1"/>
          <p:nvPr>
            <p:custDataLst>
              <p:tags r:id="rId30"/>
            </p:custDataLst>
          </p:nvPr>
        </p:nvSpPr>
        <p:spPr>
          <a:xfrm>
            <a:off x="9983470" y="3442970"/>
            <a:ext cx="1823085" cy="1049655"/>
          </a:xfrm>
          <a:prstGeom prst="rect">
            <a:avLst/>
          </a:prstGeom>
          <a:noFill/>
        </p:spPr>
        <p:txBody>
          <a:bodyPr wrap="square" rtlCol="0">
            <a:noAutofit/>
          </a:bodyPr>
          <a:p>
            <a:pPr algn="ctr"/>
            <a:r>
              <a:rPr lang="zh-CN" altLang="en-US" b="1">
                <a:solidFill>
                  <a:srgbClr val="FF0000"/>
                </a:solidFill>
              </a:rPr>
              <a:t>正逆向建模</a:t>
            </a:r>
            <a:endParaRPr lang="en-US" altLang="zh-CN" b="1">
              <a:solidFill>
                <a:srgbClr val="FF0000"/>
              </a:solidFill>
            </a:endParaRPr>
          </a:p>
          <a:p>
            <a:pPr algn="ctr"/>
            <a:r>
              <a:rPr lang="en-US" altLang="zh-CN" b="1">
                <a:solidFill>
                  <a:srgbClr val="FF0000"/>
                </a:solidFill>
              </a:rPr>
              <a:t>(x,y)=f(q</a:t>
            </a:r>
            <a:r>
              <a:rPr lang="en-US" altLang="zh-CN" b="1" baseline="-25000">
                <a:solidFill>
                  <a:srgbClr val="FF0000"/>
                </a:solidFill>
              </a:rPr>
              <a:t>1</a:t>
            </a:r>
            <a:r>
              <a:rPr lang="en-US" altLang="zh-CN" b="1">
                <a:solidFill>
                  <a:srgbClr val="FF0000"/>
                </a:solidFill>
              </a:rPr>
              <a:t>,q</a:t>
            </a:r>
            <a:r>
              <a:rPr lang="en-US" altLang="zh-CN" b="1" baseline="-25000">
                <a:solidFill>
                  <a:srgbClr val="FF0000"/>
                </a:solidFill>
              </a:rPr>
              <a:t>2</a:t>
            </a:r>
            <a:r>
              <a:rPr lang="en-US" altLang="zh-CN" b="1">
                <a:solidFill>
                  <a:srgbClr val="FF0000"/>
                </a:solidFill>
              </a:rPr>
              <a:t>)</a:t>
            </a:r>
            <a:endParaRPr lang="en-US" altLang="zh-CN" b="1">
              <a:solidFill>
                <a:srgbClr val="FF0000"/>
              </a:solidFill>
            </a:endParaRPr>
          </a:p>
          <a:p>
            <a:pPr algn="ctr"/>
            <a:r>
              <a:rPr lang="en-US" altLang="zh-CN" b="1">
                <a:solidFill>
                  <a:srgbClr val="FF0000"/>
                </a:solidFill>
              </a:rPr>
              <a:t>(q</a:t>
            </a:r>
            <a:r>
              <a:rPr lang="en-US" altLang="zh-CN" b="1" baseline="-25000">
                <a:solidFill>
                  <a:srgbClr val="FF0000"/>
                </a:solidFill>
              </a:rPr>
              <a:t>1</a:t>
            </a:r>
            <a:r>
              <a:rPr lang="en-US" altLang="zh-CN" b="1">
                <a:solidFill>
                  <a:srgbClr val="FF0000"/>
                </a:solidFill>
              </a:rPr>
              <a:t>,q</a:t>
            </a:r>
            <a:r>
              <a:rPr lang="en-US" altLang="zh-CN" b="1" baseline="-25000">
                <a:solidFill>
                  <a:srgbClr val="FF0000"/>
                </a:solidFill>
              </a:rPr>
              <a:t>2</a:t>
            </a:r>
            <a:r>
              <a:rPr lang="en-US" altLang="zh-CN" b="1">
                <a:solidFill>
                  <a:srgbClr val="FF0000"/>
                </a:solidFill>
              </a:rPr>
              <a:t>)=f</a:t>
            </a:r>
            <a:r>
              <a:rPr lang="en-US" altLang="zh-CN" b="1" baseline="30000">
                <a:solidFill>
                  <a:srgbClr val="FF0000"/>
                </a:solidFill>
              </a:rPr>
              <a:t>-1</a:t>
            </a:r>
            <a:r>
              <a:rPr lang="en-US" altLang="zh-CN" b="1">
                <a:solidFill>
                  <a:srgbClr val="FF0000"/>
                </a:solidFill>
              </a:rPr>
              <a:t>(x,y)</a:t>
            </a:r>
            <a:endParaRPr lang="en-US" altLang="zh-CN" b="1">
              <a:solidFill>
                <a:srgbClr val="FF0000"/>
              </a:solidFill>
            </a:endParaRPr>
          </a:p>
        </p:txBody>
      </p:sp>
      <p:pic>
        <p:nvPicPr>
          <p:cNvPr id="8" name="图片 7" descr="FL"/>
          <p:cNvPicPr>
            <a:picLocks noChangeAspect="1"/>
          </p:cNvPicPr>
          <p:nvPr/>
        </p:nvPicPr>
        <p:blipFill>
          <a:blip r:embed="rId31"/>
          <a:stretch>
            <a:fillRect/>
          </a:stretch>
        </p:blipFill>
        <p:spPr>
          <a:xfrm>
            <a:off x="207645" y="1369060"/>
            <a:ext cx="3911600" cy="2265045"/>
          </a:xfrm>
          <a:prstGeom prst="rect">
            <a:avLst/>
          </a:prstGeom>
        </p:spPr>
      </p:pic>
      <p:sp>
        <p:nvSpPr>
          <p:cNvPr id="9" name="文本框 8"/>
          <p:cNvSpPr txBox="1"/>
          <p:nvPr>
            <p:custDataLst>
              <p:tags r:id="rId32"/>
            </p:custDataLst>
          </p:nvPr>
        </p:nvSpPr>
        <p:spPr>
          <a:xfrm>
            <a:off x="1011555" y="3693795"/>
            <a:ext cx="2016125" cy="275590"/>
          </a:xfrm>
          <a:prstGeom prst="rect">
            <a:avLst/>
          </a:prstGeom>
          <a:noFill/>
        </p:spPr>
        <p:txBody>
          <a:bodyPr wrap="square" rtlCol="0" anchor="t">
            <a:spAutoFit/>
          </a:bodyPr>
          <a:p>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2.1 </a:t>
            </a:r>
            <a:r>
              <a:rPr lang="zh-CN" sz="1200" b="1" dirty="0">
                <a:solidFill>
                  <a:srgbClr val="014924"/>
                </a:solidFill>
                <a:latin typeface="等线" panose="02010600030101010101" charset="-122"/>
                <a:ea typeface="等线" panose="02010600030101010101" charset="-122"/>
                <a:cs typeface="等线" panose="02010600030101010101" charset="-122"/>
                <a:sym typeface="+mn-ea"/>
              </a:rPr>
              <a:t>机器鼠</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NeRmo</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左前腿</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p:txBody>
      </p:sp>
      <p:sp>
        <p:nvSpPr>
          <p:cNvPr id="10" name="文本框 9"/>
          <p:cNvSpPr txBox="1"/>
          <p:nvPr>
            <p:custDataLst>
              <p:tags r:id="rId33"/>
            </p:custDataLst>
          </p:nvPr>
        </p:nvSpPr>
        <p:spPr>
          <a:xfrm>
            <a:off x="9209405" y="3167380"/>
            <a:ext cx="1954530" cy="275590"/>
          </a:xfrm>
          <a:prstGeom prst="rect">
            <a:avLst/>
          </a:prstGeom>
          <a:noFill/>
        </p:spPr>
        <p:txBody>
          <a:bodyPr wrap="none" rtlCol="0" anchor="t">
            <a:spAutoFit/>
          </a:bodyPr>
          <a:p>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2.5 </a:t>
            </a:r>
            <a:r>
              <a:rPr lang="zh-CN" sz="1200" b="1" dirty="0">
                <a:solidFill>
                  <a:srgbClr val="014924"/>
                </a:solidFill>
                <a:latin typeface="等线" panose="02010600030101010101" charset="-122"/>
                <a:ea typeface="等线" panose="02010600030101010101" charset="-122"/>
                <a:cs typeface="等线" panose="02010600030101010101" charset="-122"/>
                <a:sym typeface="+mn-ea"/>
              </a:rPr>
              <a:t>机器鼠</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前腿运动空间</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p:txBody>
      </p:sp>
      <p:sp>
        <p:nvSpPr>
          <p:cNvPr id="19" name="文本框 18"/>
          <p:cNvSpPr txBox="1"/>
          <p:nvPr>
            <p:custDataLst>
              <p:tags r:id="rId34"/>
            </p:custDataLst>
          </p:nvPr>
        </p:nvSpPr>
        <p:spPr>
          <a:xfrm>
            <a:off x="1011555" y="6523355"/>
            <a:ext cx="2016125" cy="275590"/>
          </a:xfrm>
          <a:prstGeom prst="rect">
            <a:avLst/>
          </a:prstGeom>
          <a:noFill/>
        </p:spPr>
        <p:txBody>
          <a:bodyPr wrap="square" rtlCol="0" anchor="t">
            <a:spAutoFit/>
          </a:bodyPr>
          <a:p>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2.2 </a:t>
            </a:r>
            <a:r>
              <a:rPr lang="zh-CN" sz="1200" b="1" dirty="0">
                <a:solidFill>
                  <a:srgbClr val="014924"/>
                </a:solidFill>
                <a:latin typeface="等线" panose="02010600030101010101" charset="-122"/>
                <a:ea typeface="等线" panose="02010600030101010101" charset="-122"/>
                <a:cs typeface="等线" panose="02010600030101010101" charset="-122"/>
                <a:sym typeface="+mn-ea"/>
              </a:rPr>
              <a:t>机器鼠</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NeRmo</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右后</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腿</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p:txBody>
      </p:sp>
      <p:pic>
        <p:nvPicPr>
          <p:cNvPr id="38" name="图片 37" descr="screenshot"/>
          <p:cNvPicPr>
            <a:picLocks noChangeAspect="1"/>
          </p:cNvPicPr>
          <p:nvPr/>
        </p:nvPicPr>
        <p:blipFill>
          <a:blip r:embed="rId35"/>
          <a:stretch>
            <a:fillRect/>
          </a:stretch>
        </p:blipFill>
        <p:spPr>
          <a:xfrm>
            <a:off x="205740" y="4345940"/>
            <a:ext cx="3874770" cy="211201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00" y="201683"/>
            <a:ext cx="898070" cy="521970"/>
            <a:chOff x="-254000" y="201683"/>
            <a:chExt cx="898070" cy="521970"/>
          </a:xfrm>
        </p:grpSpPr>
        <p:sp>
          <p:nvSpPr>
            <p:cNvPr id="5" name="圆角矩形 4"/>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5706" y="201683"/>
              <a:ext cx="467694" cy="52197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2</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701167" y="144940"/>
            <a:ext cx="1807210" cy="582295"/>
          </a:xfrm>
          <a:prstGeom prst="rect">
            <a:avLst/>
          </a:prstGeom>
          <a:noFill/>
        </p:spPr>
        <p:txBody>
          <a:bodyPr wrap="none" lIns="91436" tIns="45718" rIns="91436" bIns="45718" rtlCol="0">
            <a:spAutoFit/>
          </a:bodyPr>
          <a:lstStyle/>
          <a:p>
            <a:pPr algn="l"/>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方法设计</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507615" y="217805"/>
            <a:ext cx="10554335" cy="439420"/>
            <a:chOff x="2965397" y="217491"/>
            <a:chExt cx="10096500" cy="439541"/>
          </a:xfrm>
        </p:grpSpPr>
        <p:sp>
          <p:nvSpPr>
            <p:cNvPr id="4" name="圆角矩形 3"/>
            <p:cNvSpPr/>
            <p:nvPr/>
          </p:nvSpPr>
          <p:spPr>
            <a:xfrm>
              <a:off x="2965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圆角矩形 7"/>
            <p:cNvSpPr/>
            <p:nvPr/>
          </p:nvSpPr>
          <p:spPr>
            <a:xfrm flipV="1">
              <a:off x="2978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1" name="图片 80"/>
          <p:cNvPicPr>
            <a:picLocks noChangeAspect="1"/>
          </p:cNvPicPr>
          <p:nvPr/>
        </p:nvPicPr>
        <p:blipFill rotWithShape="1">
          <a:blip r:embed="rId1" cstate="screen"/>
          <a:srcRect/>
          <a:stretch>
            <a:fillRect/>
          </a:stretch>
        </p:blipFill>
        <p:spPr>
          <a:xfrm>
            <a:off x="10733656" y="176254"/>
            <a:ext cx="1264639" cy="444778"/>
          </a:xfrm>
          <a:prstGeom prst="rect">
            <a:avLst/>
          </a:prstGeom>
        </p:spPr>
      </p:pic>
      <p:sp>
        <p:nvSpPr>
          <p:cNvPr id="19" name="文本框 18"/>
          <p:cNvSpPr txBox="1"/>
          <p:nvPr/>
        </p:nvSpPr>
        <p:spPr>
          <a:xfrm>
            <a:off x="643890" y="732155"/>
            <a:ext cx="6948170" cy="521970"/>
          </a:xfrm>
          <a:prstGeom prst="rect">
            <a:avLst/>
          </a:prstGeom>
          <a:noFill/>
        </p:spPr>
        <p:txBody>
          <a:bodyPr wrap="square" rtlCol="0">
            <a:spAutoFit/>
          </a:bodyPr>
          <a:lstStyle/>
          <a:p>
            <a:r>
              <a:rPr lang="en-US" altLang="zh-CN" sz="2800" b="1">
                <a:latin typeface="等线" panose="02010600030101010101" charset="-122"/>
                <a:ea typeface="等线" panose="02010600030101010101" charset="-122"/>
                <a:cs typeface="等线" panose="02010600030101010101" charset="-122"/>
              </a:rPr>
              <a:t>2.2 ARS-Bezier</a:t>
            </a:r>
            <a:r>
              <a:rPr lang="zh-CN" altLang="en-US" sz="2800" b="1">
                <a:latin typeface="等线" panose="02010600030101010101" charset="-122"/>
                <a:ea typeface="等线" panose="02010600030101010101" charset="-122"/>
                <a:cs typeface="等线" panose="02010600030101010101" charset="-122"/>
              </a:rPr>
              <a:t>控制方法</a:t>
            </a:r>
            <a:r>
              <a:rPr lang="zh-CN" altLang="en-US" sz="2800" b="1">
                <a:latin typeface="等线" panose="02010600030101010101" charset="-122"/>
                <a:ea typeface="等线" panose="02010600030101010101" charset="-122"/>
                <a:cs typeface="等线" panose="02010600030101010101" charset="-122"/>
              </a:rPr>
              <a:t>框架</a:t>
            </a:r>
            <a:r>
              <a:rPr lang="en-US" altLang="zh-CN" sz="2800" b="1">
                <a:latin typeface="等线" panose="02010600030101010101" charset="-122"/>
                <a:ea typeface="等线" panose="02010600030101010101" charset="-122"/>
                <a:cs typeface="等线" panose="02010600030101010101" charset="-122"/>
              </a:rPr>
              <a:t>  </a:t>
            </a:r>
            <a:endParaRPr lang="zh-CN" altLang="en-US" sz="2800" b="1">
              <a:latin typeface="等线" panose="02010600030101010101" charset="-122"/>
              <a:ea typeface="等线" panose="02010600030101010101" charset="-122"/>
              <a:cs typeface="等线" panose="02010600030101010101" charset="-122"/>
            </a:endParaRPr>
          </a:p>
        </p:txBody>
      </p:sp>
      <p:sp>
        <p:nvSpPr>
          <p:cNvPr id="16" name="灯片编号占位符 15"/>
          <p:cNvSpPr>
            <a:spLocks noGrp="1"/>
          </p:cNvSpPr>
          <p:nvPr>
            <p:ph type="sldNum" sz="quarter" idx="12"/>
          </p:nvPr>
        </p:nvSpPr>
        <p:spPr/>
        <p:txBody>
          <a:bodyPr/>
          <a:p>
            <a:fld id="{01635508-54A0-4FB0-A4C5-6467DE85E924}" type="slidenum">
              <a:rPr lang="zh-CN" altLang="en-US" smtClean="0"/>
            </a:fld>
            <a:endParaRPr lang="zh-CN" altLang="en-US"/>
          </a:p>
        </p:txBody>
      </p:sp>
      <p:pic>
        <p:nvPicPr>
          <p:cNvPr id="12" name="图片 11" descr="main"/>
          <p:cNvPicPr>
            <a:picLocks noChangeAspect="1"/>
          </p:cNvPicPr>
          <p:nvPr/>
        </p:nvPicPr>
        <p:blipFill>
          <a:blip r:embed="rId2"/>
          <a:stretch>
            <a:fillRect/>
          </a:stretch>
        </p:blipFill>
        <p:spPr>
          <a:xfrm>
            <a:off x="65405" y="2386330"/>
            <a:ext cx="7183755" cy="4041140"/>
          </a:xfrm>
          <a:prstGeom prst="rect">
            <a:avLst/>
          </a:prstGeom>
        </p:spPr>
      </p:pic>
      <p:pic>
        <p:nvPicPr>
          <p:cNvPr id="10" name="图片 9" descr="ARS2"/>
          <p:cNvPicPr>
            <a:picLocks noChangeAspect="1"/>
          </p:cNvPicPr>
          <p:nvPr/>
        </p:nvPicPr>
        <p:blipFill>
          <a:blip r:embed="rId3"/>
          <a:stretch>
            <a:fillRect/>
          </a:stretch>
        </p:blipFill>
        <p:spPr>
          <a:xfrm>
            <a:off x="7591425" y="1764665"/>
            <a:ext cx="4482465" cy="4662805"/>
          </a:xfrm>
          <a:prstGeom prst="rect">
            <a:avLst/>
          </a:prstGeom>
        </p:spPr>
      </p:pic>
      <p:sp>
        <p:nvSpPr>
          <p:cNvPr id="11" name="文本框 10"/>
          <p:cNvSpPr txBox="1"/>
          <p:nvPr>
            <p:custDataLst>
              <p:tags r:id="rId4"/>
            </p:custDataLst>
          </p:nvPr>
        </p:nvSpPr>
        <p:spPr>
          <a:xfrm>
            <a:off x="9081135" y="6427470"/>
            <a:ext cx="1802130" cy="460375"/>
          </a:xfrm>
          <a:prstGeom prst="rect">
            <a:avLst/>
          </a:prstGeom>
          <a:noFill/>
        </p:spPr>
        <p:txBody>
          <a:bodyPr wrap="none" rtlCol="0" anchor="t">
            <a:spAutoFit/>
          </a:bodyPr>
          <a:p>
            <a:pPr algn="ct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2.8 </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策略函数更新方法</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a:p>
            <a:pPr algn="ct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——ARS</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算法流程图</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p:txBody>
      </p:sp>
      <p:sp>
        <p:nvSpPr>
          <p:cNvPr id="14" name="文本框 13"/>
          <p:cNvSpPr txBox="1"/>
          <p:nvPr>
            <p:custDataLst>
              <p:tags r:id="rId5"/>
            </p:custDataLst>
          </p:nvPr>
        </p:nvSpPr>
        <p:spPr>
          <a:xfrm>
            <a:off x="2426653" y="6591300"/>
            <a:ext cx="2122805" cy="275590"/>
          </a:xfrm>
          <a:prstGeom prst="rect">
            <a:avLst/>
          </a:prstGeom>
          <a:noFill/>
        </p:spPr>
        <p:txBody>
          <a:bodyPr wrap="none" rtlCol="0" anchor="t">
            <a:spAutoFit/>
          </a:bodyPr>
          <a:p>
            <a:pPr algn="ct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2.7 </a:t>
            </a:r>
            <a:r>
              <a:rPr lang="en-US" sz="1200" b="1" dirty="0">
                <a:solidFill>
                  <a:srgbClr val="014924"/>
                </a:solidFill>
                <a:latin typeface="等线" panose="02010600030101010101" charset="-122"/>
                <a:ea typeface="等线" panose="02010600030101010101" charset="-122"/>
                <a:cs typeface="等线" panose="02010600030101010101" charset="-122"/>
                <a:sym typeface="+mn-ea"/>
              </a:rPr>
              <a:t>ARS-Bezier</a:t>
            </a:r>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方法流程图</a:t>
            </a:r>
            <a:endParaRPr lang="zh-CN" altLang="en-US" sz="1200" b="1" dirty="0">
              <a:solidFill>
                <a:srgbClr val="014924"/>
              </a:solidFill>
              <a:latin typeface="等线" panose="02010600030101010101" charset="-122"/>
              <a:ea typeface="等线" panose="02010600030101010101" charset="-122"/>
              <a:cs typeface="等线" panose="02010600030101010101" charset="-122"/>
              <a:sym typeface="+mn-ea"/>
            </a:endParaRPr>
          </a:p>
        </p:txBody>
      </p:sp>
      <p:cxnSp>
        <p:nvCxnSpPr>
          <p:cNvPr id="17" name="曲线连接符 16"/>
          <p:cNvCxnSpPr/>
          <p:nvPr/>
        </p:nvCxnSpPr>
        <p:spPr>
          <a:xfrm rot="5400000" flipV="1">
            <a:off x="2874010" y="3025140"/>
            <a:ext cx="1203960" cy="657860"/>
          </a:xfrm>
          <a:prstGeom prst="curvedConnector3">
            <a:avLst>
              <a:gd name="adj1" fmla="val 1951"/>
            </a:avLst>
          </a:prstGeom>
          <a:ln w="31750" cap="rnd">
            <a:solidFill>
              <a:srgbClr val="014924"/>
            </a:solidFill>
            <a:round/>
            <a:tailEnd type="arrow" w="med" len="med"/>
          </a:ln>
        </p:spPr>
        <p:style>
          <a:lnRef idx="0">
            <a:srgbClr val="FFFFFF"/>
          </a:lnRef>
          <a:fillRef idx="0">
            <a:srgbClr val="FFFFFF"/>
          </a:fillRef>
          <a:effectRef idx="0">
            <a:srgbClr val="FFFFFF"/>
          </a:effectRef>
          <a:fontRef idx="minor">
            <a:schemeClr val="tx1"/>
          </a:fontRef>
        </p:style>
      </p:cxnSp>
      <p:cxnSp>
        <p:nvCxnSpPr>
          <p:cNvPr id="18" name="曲线连接符 17"/>
          <p:cNvCxnSpPr/>
          <p:nvPr/>
        </p:nvCxnSpPr>
        <p:spPr>
          <a:xfrm rot="10800000" flipV="1">
            <a:off x="4274185" y="2047875"/>
            <a:ext cx="3848735" cy="1983105"/>
          </a:xfrm>
          <a:prstGeom prst="curvedConnector3">
            <a:avLst>
              <a:gd name="adj1" fmla="val 49992"/>
            </a:avLst>
          </a:prstGeom>
          <a:ln w="31750" cap="rnd">
            <a:solidFill>
              <a:srgbClr val="014924"/>
            </a:solidFill>
            <a:round/>
            <a:tailEnd type="arrow" w="med" len="med"/>
          </a:ln>
        </p:spPr>
        <p:style>
          <a:lnRef idx="0">
            <a:srgbClr val="FFFFFF"/>
          </a:lnRef>
          <a:fillRef idx="0">
            <a:srgbClr val="FFFFFF"/>
          </a:fillRef>
          <a:effectRef idx="0">
            <a:srgbClr val="FFFFFF"/>
          </a:effectRef>
          <a:fontRef idx="minor">
            <a:schemeClr val="tx1"/>
          </a:fontRef>
        </p:style>
      </p:cxnSp>
      <p:cxnSp>
        <p:nvCxnSpPr>
          <p:cNvPr id="20" name="直接箭头连接符 19"/>
          <p:cNvCxnSpPr/>
          <p:nvPr/>
        </p:nvCxnSpPr>
        <p:spPr>
          <a:xfrm flipV="1">
            <a:off x="3008630" y="4251960"/>
            <a:ext cx="321310" cy="2540"/>
          </a:xfrm>
          <a:prstGeom prst="straightConnector1">
            <a:avLst/>
          </a:prstGeom>
          <a:ln w="31750" cap="rnd">
            <a:solidFill>
              <a:schemeClr val="tx2"/>
            </a:solidFill>
            <a:round/>
            <a:tailEnd type="arrow" w="med" len="med"/>
          </a:ln>
        </p:spPr>
        <p:style>
          <a:lnRef idx="0">
            <a:srgbClr val="FFFFFF"/>
          </a:lnRef>
          <a:fillRef idx="0">
            <a:srgbClr val="FFFFFF"/>
          </a:fillRef>
          <a:effectRef idx="0">
            <a:srgbClr val="FFFFFF"/>
          </a:effectRef>
          <a:fontRef idx="minor">
            <a:schemeClr val="tx1"/>
          </a:fontRef>
        </p:style>
      </p:cxnSp>
      <p:cxnSp>
        <p:nvCxnSpPr>
          <p:cNvPr id="21" name="直接箭头连接符 20"/>
          <p:cNvCxnSpPr/>
          <p:nvPr/>
        </p:nvCxnSpPr>
        <p:spPr>
          <a:xfrm flipH="1">
            <a:off x="4262120" y="4251960"/>
            <a:ext cx="326390" cy="0"/>
          </a:xfrm>
          <a:prstGeom prst="straightConnector1">
            <a:avLst/>
          </a:prstGeom>
          <a:ln w="31750" cap="rnd">
            <a:solidFill>
              <a:schemeClr val="tx2"/>
            </a:solidFill>
            <a:round/>
            <a:tailEnd type="arrow" w="med" len="med"/>
          </a:ln>
        </p:spPr>
        <p:style>
          <a:lnRef idx="0">
            <a:srgbClr val="FFFFFF"/>
          </a:lnRef>
          <a:fillRef idx="0">
            <a:srgbClr val="FFFFFF"/>
          </a:fillRef>
          <a:effectRef idx="0">
            <a:srgbClr val="FFFFFF"/>
          </a:effectRef>
          <a:fontRef idx="minor">
            <a:schemeClr val="tx1"/>
          </a:fontRef>
        </p:style>
      </p:cxnSp>
      <p:sp>
        <p:nvSpPr>
          <p:cNvPr id="22" name="文本框 21"/>
          <p:cNvSpPr txBox="1"/>
          <p:nvPr/>
        </p:nvSpPr>
        <p:spPr>
          <a:xfrm>
            <a:off x="3912235" y="3268345"/>
            <a:ext cx="1522730" cy="460375"/>
          </a:xfrm>
          <a:prstGeom prst="rect">
            <a:avLst/>
          </a:prstGeom>
          <a:noFill/>
        </p:spPr>
        <p:txBody>
          <a:bodyPr wrap="square" rtlCol="0">
            <a:spAutoFit/>
          </a:bodyPr>
          <a:p>
            <a:r>
              <a:rPr lang="zh-CN" altLang="en-US" sz="2400" b="1">
                <a:solidFill>
                  <a:schemeClr val="tx2"/>
                </a:solidFill>
              </a:rPr>
              <a:t>参数更新</a:t>
            </a:r>
            <a:endParaRPr lang="zh-CN" altLang="en-US" sz="2400" b="1">
              <a:solidFill>
                <a:schemeClr val="tx2"/>
              </a:solidFill>
            </a:endParaRPr>
          </a:p>
        </p:txBody>
      </p:sp>
      <p:sp>
        <p:nvSpPr>
          <p:cNvPr id="23" name="文本框 22"/>
          <p:cNvSpPr txBox="1"/>
          <p:nvPr/>
        </p:nvSpPr>
        <p:spPr>
          <a:xfrm>
            <a:off x="0" y="1144905"/>
            <a:ext cx="5371465" cy="1077595"/>
          </a:xfrm>
          <a:prstGeom prst="rect">
            <a:avLst/>
          </a:prstGeom>
          <a:noFill/>
        </p:spPr>
        <p:txBody>
          <a:bodyPr wrap="square" rtlCol="0">
            <a:noAutofit/>
          </a:bodyPr>
          <a:p>
            <a:r>
              <a:rPr lang="en-US" altLang="zh-CN" sz="2400">
                <a:sym typeface="+mn-ea"/>
              </a:rPr>
              <a:t>1. </a:t>
            </a:r>
            <a:r>
              <a:rPr lang="zh-CN" altLang="en-US" sz="2400">
                <a:sym typeface="+mn-ea"/>
              </a:rPr>
              <a:t>基于</a:t>
            </a:r>
            <a:r>
              <a:rPr lang="en-US" altLang="zh-CN" sz="2400" b="1">
                <a:solidFill>
                  <a:srgbClr val="FF0000"/>
                </a:solidFill>
                <a:sym typeface="+mn-ea"/>
              </a:rPr>
              <a:t>Bezier</a:t>
            </a:r>
            <a:r>
              <a:rPr lang="zh-CN" altLang="en-US" sz="2400" b="1">
                <a:solidFill>
                  <a:srgbClr val="FF0000"/>
                </a:solidFill>
                <a:sym typeface="+mn-ea"/>
              </a:rPr>
              <a:t>轨迹</a:t>
            </a:r>
            <a:r>
              <a:rPr lang="en-US" altLang="zh-CN" sz="2400" baseline="30000">
                <a:sym typeface="+mn-ea"/>
              </a:rPr>
              <a:t>[2]</a:t>
            </a:r>
            <a:r>
              <a:rPr lang="zh-CN" altLang="en-US" sz="2400">
                <a:sym typeface="+mn-ea"/>
              </a:rPr>
              <a:t>的控制方法</a:t>
            </a:r>
            <a:endParaRPr lang="en-US" altLang="zh-CN" sz="2400"/>
          </a:p>
          <a:p>
            <a:r>
              <a:rPr lang="en-US" altLang="zh-CN" sz="2400"/>
              <a:t>2. </a:t>
            </a:r>
            <a:r>
              <a:rPr lang="zh-CN" altLang="en-US" sz="2400" b="1">
                <a:solidFill>
                  <a:srgbClr val="FF0000"/>
                </a:solidFill>
              </a:rPr>
              <a:t>轻量级</a:t>
            </a:r>
            <a:r>
              <a:rPr lang="zh-CN" altLang="en-US" sz="2400"/>
              <a:t>优化方法</a:t>
            </a:r>
            <a:r>
              <a:rPr lang="en-US" altLang="zh-CN" sz="2400" b="1">
                <a:solidFill>
                  <a:srgbClr val="FF0000"/>
                </a:solidFill>
              </a:rPr>
              <a:t>ARS</a:t>
            </a:r>
            <a:r>
              <a:rPr lang="en-US" altLang="zh-CN" sz="2400" baseline="30000">
                <a:sym typeface="+mn-ea"/>
              </a:rPr>
              <a:t>[3]</a:t>
            </a:r>
            <a:endParaRPr lang="en-US" altLang="zh-CN" sz="2400"/>
          </a:p>
          <a:p>
            <a:r>
              <a:rPr lang="en-US" altLang="zh-CN" sz="2400"/>
              <a:t>3. </a:t>
            </a:r>
            <a:r>
              <a:rPr lang="zh-CN" altLang="en-US" sz="2400"/>
              <a:t>基于</a:t>
            </a:r>
            <a:r>
              <a:rPr lang="zh-CN" altLang="en-US" sz="2400" b="1">
                <a:solidFill>
                  <a:srgbClr val="FF0000"/>
                </a:solidFill>
              </a:rPr>
              <a:t>随机化环境</a:t>
            </a:r>
            <a:r>
              <a:rPr lang="zh-CN" altLang="en-US" sz="2400"/>
              <a:t>的训练方法</a:t>
            </a:r>
            <a:endParaRPr lang="zh-CN" altLang="en-US" sz="2400"/>
          </a:p>
        </p:txBody>
      </p:sp>
      <p:sp>
        <p:nvSpPr>
          <p:cNvPr id="24" name="文本框 23"/>
          <p:cNvSpPr txBox="1"/>
          <p:nvPr/>
        </p:nvSpPr>
        <p:spPr>
          <a:xfrm>
            <a:off x="4588510" y="1144905"/>
            <a:ext cx="6214745" cy="1077595"/>
          </a:xfrm>
          <a:prstGeom prst="rect">
            <a:avLst/>
          </a:prstGeom>
          <a:noFill/>
        </p:spPr>
        <p:txBody>
          <a:bodyPr wrap="square" rtlCol="0">
            <a:noAutofit/>
          </a:bodyPr>
          <a:p>
            <a:r>
              <a:rPr lang="en-US" altLang="zh-CN" sz="2400">
                <a:sym typeface="+mn-ea"/>
              </a:rPr>
              <a:t>1. </a:t>
            </a:r>
            <a:r>
              <a:rPr lang="zh-CN" altLang="en-US" sz="2400">
                <a:sym typeface="+mn-ea"/>
              </a:rPr>
              <a:t>更快、更稳定的训练过程</a:t>
            </a:r>
            <a:endParaRPr lang="en-US" altLang="zh-CN" sz="2400"/>
          </a:p>
          <a:p>
            <a:r>
              <a:rPr lang="en-US" altLang="zh-CN" sz="2400"/>
              <a:t>2. </a:t>
            </a:r>
            <a:r>
              <a:rPr lang="zh-CN" sz="2400"/>
              <a:t>适合小型机器人</a:t>
            </a:r>
            <a:endParaRPr lang="en-US" altLang="zh-CN" sz="2400"/>
          </a:p>
          <a:p>
            <a:r>
              <a:rPr lang="en-US" altLang="zh-CN" sz="2400"/>
              <a:t>3. </a:t>
            </a:r>
            <a:r>
              <a:rPr lang="zh-CN" altLang="en-US" sz="2400"/>
              <a:t>更具泛化性的运动策略</a:t>
            </a:r>
            <a:endParaRPr lang="zh-CN" altLang="en-US" sz="2400"/>
          </a:p>
        </p:txBody>
      </p:sp>
      <p:sp>
        <p:nvSpPr>
          <p:cNvPr id="25" name="右箭头 24"/>
          <p:cNvSpPr/>
          <p:nvPr/>
        </p:nvSpPr>
        <p:spPr>
          <a:xfrm>
            <a:off x="3538855" y="1504950"/>
            <a:ext cx="1049655" cy="399415"/>
          </a:xfrm>
          <a:prstGeom prst="rightArrow">
            <a:avLst>
              <a:gd name="adj1" fmla="val 50000"/>
              <a:gd name="adj2" fmla="val 77901"/>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000" b="1"/>
          </a:p>
        </p:txBody>
      </p:sp>
      <p:sp>
        <p:nvSpPr>
          <p:cNvPr id="26" name="文本框 25"/>
          <p:cNvSpPr txBox="1"/>
          <p:nvPr/>
        </p:nvSpPr>
        <p:spPr>
          <a:xfrm>
            <a:off x="324485" y="4881245"/>
            <a:ext cx="1800225" cy="829945"/>
          </a:xfrm>
          <a:prstGeom prst="rect">
            <a:avLst/>
          </a:prstGeom>
          <a:noFill/>
        </p:spPr>
        <p:txBody>
          <a:bodyPr wrap="square" rtlCol="0">
            <a:spAutoFit/>
          </a:bodyPr>
          <a:p>
            <a:pPr algn="ctr"/>
            <a:r>
              <a:rPr lang="zh-CN" altLang="en-US" sz="1600" b="1">
                <a:solidFill>
                  <a:srgbClr val="FF0000"/>
                </a:solidFill>
              </a:rPr>
              <a:t>放置若干</a:t>
            </a:r>
            <a:endParaRPr lang="zh-CN" altLang="en-US" sz="1600" b="1">
              <a:solidFill>
                <a:srgbClr val="FF0000"/>
              </a:solidFill>
            </a:endParaRPr>
          </a:p>
          <a:p>
            <a:pPr algn="ctr"/>
            <a:r>
              <a:rPr lang="en-US" altLang="zh-CN" sz="1600" b="1">
                <a:solidFill>
                  <a:srgbClr val="FF0000"/>
                </a:solidFill>
              </a:rPr>
              <a:t>0.5*0.5*h</a:t>
            </a:r>
            <a:r>
              <a:rPr lang="zh-CN" altLang="en-US" sz="1600" b="1">
                <a:solidFill>
                  <a:srgbClr val="FF0000"/>
                </a:solidFill>
              </a:rPr>
              <a:t>的木板</a:t>
            </a:r>
            <a:endParaRPr lang="zh-CN" altLang="en-US" sz="1600" b="1">
              <a:solidFill>
                <a:srgbClr val="FF0000"/>
              </a:solidFill>
            </a:endParaRPr>
          </a:p>
          <a:p>
            <a:pPr algn="ctr"/>
            <a:r>
              <a:rPr lang="en-US" altLang="zh-CN" sz="1600" b="1">
                <a:solidFill>
                  <a:srgbClr val="FF0000"/>
                </a:solidFill>
              </a:rPr>
              <a:t>h~U(0,0.01)</a:t>
            </a:r>
            <a:endParaRPr lang="en-US" altLang="zh-CN" sz="1600" b="1">
              <a:solidFill>
                <a:srgbClr val="FF0000"/>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54000" y="201683"/>
            <a:ext cx="898070" cy="521970"/>
            <a:chOff x="-254000" y="201683"/>
            <a:chExt cx="898070" cy="521970"/>
          </a:xfrm>
        </p:grpSpPr>
        <p:sp>
          <p:nvSpPr>
            <p:cNvPr id="29" name="圆角矩形 28"/>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文本框 29"/>
            <p:cNvSpPr txBox="1"/>
            <p:nvPr/>
          </p:nvSpPr>
          <p:spPr>
            <a:xfrm>
              <a:off x="65706" y="201683"/>
              <a:ext cx="467694" cy="52197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2508250" y="217805"/>
            <a:ext cx="10172700" cy="439420"/>
            <a:chOff x="2584397" y="217491"/>
            <a:chExt cx="10096500" cy="439541"/>
          </a:xfrm>
        </p:grpSpPr>
        <p:sp>
          <p:nvSpPr>
            <p:cNvPr id="33" name="圆角矩形 32"/>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0" name="图片 39"/>
          <p:cNvPicPr>
            <a:picLocks noChangeAspect="1"/>
          </p:cNvPicPr>
          <p:nvPr/>
        </p:nvPicPr>
        <p:blipFill rotWithShape="1">
          <a:blip r:embed="rId1" cstate="screen"/>
          <a:srcRect/>
          <a:stretch>
            <a:fillRect/>
          </a:stretch>
        </p:blipFill>
        <p:spPr>
          <a:xfrm>
            <a:off x="10733656" y="176254"/>
            <a:ext cx="1264639" cy="444778"/>
          </a:xfrm>
          <a:prstGeom prst="rect">
            <a:avLst/>
          </a:prstGeom>
        </p:spPr>
      </p:pic>
      <p:sp>
        <p:nvSpPr>
          <p:cNvPr id="6" name="灯片编号占位符 5"/>
          <p:cNvSpPr>
            <a:spLocks noGrp="1"/>
          </p:cNvSpPr>
          <p:nvPr>
            <p:ph type="sldNum" sz="quarter" idx="12"/>
          </p:nvPr>
        </p:nvSpPr>
        <p:spPr/>
        <p:txBody>
          <a:bodyPr/>
          <a:p>
            <a:fld id="{01635508-54A0-4FB0-A4C5-6467DE85E924}" type="slidenum">
              <a:rPr lang="zh-CN" altLang="en-US" smtClean="0"/>
            </a:fld>
            <a:endParaRPr lang="zh-CN" altLang="en-US"/>
          </a:p>
        </p:txBody>
      </p:sp>
      <p:sp>
        <p:nvSpPr>
          <p:cNvPr id="4" name="文本框 3"/>
          <p:cNvSpPr txBox="1"/>
          <p:nvPr>
            <p:custDataLst>
              <p:tags r:id="rId2"/>
            </p:custDataLst>
          </p:nvPr>
        </p:nvSpPr>
        <p:spPr>
          <a:xfrm>
            <a:off x="643890" y="732155"/>
            <a:ext cx="7887335" cy="521970"/>
          </a:xfrm>
          <a:prstGeom prst="rect">
            <a:avLst/>
          </a:prstGeom>
          <a:noFill/>
        </p:spPr>
        <p:txBody>
          <a:bodyPr wrap="square" rtlCol="0">
            <a:spAutoFit/>
          </a:bodyPr>
          <a:p>
            <a:r>
              <a:rPr lang="en-US" altLang="zh-CN" sz="2800" b="1">
                <a:latin typeface="等线" panose="02010600030101010101" charset="-122"/>
                <a:ea typeface="等线" panose="02010600030101010101" charset="-122"/>
                <a:cs typeface="等线" panose="02010600030101010101" charset="-122"/>
              </a:rPr>
              <a:t>2.3  </a:t>
            </a:r>
            <a:r>
              <a:rPr lang="zh-CN" altLang="en-US" sz="2800" b="1">
                <a:latin typeface="等线" panose="02010600030101010101" charset="-122"/>
                <a:ea typeface="等线" panose="02010600030101010101" charset="-122"/>
                <a:cs typeface="等线" panose="02010600030101010101" charset="-122"/>
              </a:rPr>
              <a:t>基于贝塞尔轨迹的控制方法</a:t>
            </a:r>
            <a:endParaRPr lang="zh-CN" altLang="en-US" sz="2800" b="1">
              <a:latin typeface="等线" panose="02010600030101010101" charset="-122"/>
              <a:ea typeface="等线" panose="02010600030101010101" charset="-122"/>
              <a:cs typeface="等线" panose="02010600030101010101" charset="-122"/>
            </a:endParaRPr>
          </a:p>
        </p:txBody>
      </p:sp>
      <p:pic>
        <p:nvPicPr>
          <p:cNvPr id="8" name="图片 7"/>
          <p:cNvPicPr>
            <a:picLocks noChangeAspect="1"/>
          </p:cNvPicPr>
          <p:nvPr/>
        </p:nvPicPr>
        <p:blipFill>
          <a:blip r:embed="rId3"/>
          <a:stretch>
            <a:fillRect/>
          </a:stretch>
        </p:blipFill>
        <p:spPr>
          <a:xfrm>
            <a:off x="533400" y="3178175"/>
            <a:ext cx="5290185" cy="3137535"/>
          </a:xfrm>
          <a:prstGeom prst="rect">
            <a:avLst/>
          </a:prstGeom>
        </p:spPr>
      </p:pic>
      <p:pic>
        <p:nvPicPr>
          <p:cNvPr id="9" name="图片 8"/>
          <p:cNvPicPr>
            <a:picLocks noChangeAspect="1"/>
          </p:cNvPicPr>
          <p:nvPr/>
        </p:nvPicPr>
        <p:blipFill>
          <a:blip r:embed="rId4"/>
          <a:stretch>
            <a:fillRect/>
          </a:stretch>
        </p:blipFill>
        <p:spPr>
          <a:xfrm>
            <a:off x="534035" y="1310640"/>
            <a:ext cx="5289550" cy="1885950"/>
          </a:xfrm>
          <a:prstGeom prst="rect">
            <a:avLst/>
          </a:prstGeom>
        </p:spPr>
      </p:pic>
      <p:sp>
        <p:nvSpPr>
          <p:cNvPr id="10" name="文本框 9"/>
          <p:cNvSpPr txBox="1"/>
          <p:nvPr/>
        </p:nvSpPr>
        <p:spPr>
          <a:xfrm>
            <a:off x="5935345" y="1426845"/>
            <a:ext cx="6257290" cy="1678940"/>
          </a:xfrm>
          <a:prstGeom prst="rect">
            <a:avLst/>
          </a:prstGeom>
          <a:noFill/>
        </p:spPr>
        <p:txBody>
          <a:bodyPr wrap="square" rtlCol="0">
            <a:noAutofit/>
          </a:bodyPr>
          <a:p>
            <a:r>
              <a:rPr lang="zh-CN" altLang="en-US" sz="2400" b="1"/>
              <a:t>贝塞尔曲线：</a:t>
            </a:r>
            <a:endParaRPr lang="zh-CN" altLang="en-US" sz="2400" b="1"/>
          </a:p>
          <a:p>
            <a:r>
              <a:rPr lang="zh-CN" altLang="en-US" sz="2400"/>
              <a:t>（</a:t>
            </a:r>
            <a:r>
              <a:rPr lang="en-US" altLang="zh-CN" sz="2400"/>
              <a:t>1</a:t>
            </a:r>
            <a:r>
              <a:rPr lang="zh-CN" altLang="en-US" sz="2400"/>
              <a:t>）贝塞尔曲线形状取决于控制点坐标</a:t>
            </a:r>
            <a:endParaRPr lang="zh-CN" altLang="en-US" sz="2400"/>
          </a:p>
          <a:p>
            <a:r>
              <a:rPr lang="zh-CN" altLang="en-US" sz="2400"/>
              <a:t>（</a:t>
            </a:r>
            <a:r>
              <a:rPr lang="en-US" altLang="zh-CN" sz="2400"/>
              <a:t>2</a:t>
            </a:r>
            <a:r>
              <a:rPr lang="zh-CN" altLang="en-US" sz="2400"/>
              <a:t>）通过设计控制点可以设计任意形状的曲线，并对各阶导数进行控制</a:t>
            </a:r>
            <a:endParaRPr lang="zh-CN" altLang="en-US" sz="2400"/>
          </a:p>
        </p:txBody>
      </p:sp>
      <p:sp>
        <p:nvSpPr>
          <p:cNvPr id="17" name="文本框 16"/>
          <p:cNvSpPr txBox="1"/>
          <p:nvPr>
            <p:custDataLst>
              <p:tags r:id="rId5"/>
            </p:custDataLst>
          </p:nvPr>
        </p:nvSpPr>
        <p:spPr>
          <a:xfrm>
            <a:off x="1643380" y="6356350"/>
            <a:ext cx="3173730" cy="275590"/>
          </a:xfrm>
          <a:prstGeom prst="rect">
            <a:avLst/>
          </a:prstGeom>
          <a:noFill/>
        </p:spPr>
        <p:txBody>
          <a:bodyPr wrap="none" rtlCol="0" anchor="t">
            <a:spAutoFit/>
          </a:bodyPr>
          <a:p>
            <a:r>
              <a:rPr lang="zh-CN" altLang="en-US" sz="1200" b="1" dirty="0">
                <a:solidFill>
                  <a:srgbClr val="014924"/>
                </a:solidFill>
                <a:latin typeface="等线" panose="02010600030101010101" charset="-122"/>
                <a:ea typeface="等线" panose="02010600030101010101" charset="-122"/>
                <a:cs typeface="等线" panose="02010600030101010101" charset="-122"/>
                <a:sym typeface="+mn-ea"/>
              </a:rPr>
              <a:t>图</a:t>
            </a:r>
            <a:r>
              <a:rPr lang="en-US" altLang="zh-CN" sz="1200" b="1" dirty="0">
                <a:solidFill>
                  <a:srgbClr val="014924"/>
                </a:solidFill>
                <a:latin typeface="等线" panose="02010600030101010101" charset="-122"/>
                <a:ea typeface="等线" panose="02010600030101010101" charset="-122"/>
                <a:cs typeface="等线" panose="02010600030101010101" charset="-122"/>
                <a:sym typeface="+mn-ea"/>
              </a:rPr>
              <a:t>2.9 </a:t>
            </a:r>
            <a:r>
              <a:rPr lang="zh-CN" sz="1200" b="1" dirty="0">
                <a:solidFill>
                  <a:srgbClr val="014924"/>
                </a:solidFill>
                <a:latin typeface="等线" panose="02010600030101010101" charset="-122"/>
                <a:ea typeface="等线" panose="02010600030101010101" charset="-122"/>
                <a:cs typeface="等线" panose="02010600030101010101" charset="-122"/>
                <a:sym typeface="+mn-ea"/>
              </a:rPr>
              <a:t>基于贝塞尔曲线的机器人腿部运动轨迹</a:t>
            </a:r>
            <a:endParaRPr lang="zh-CN" sz="1200" b="1" dirty="0">
              <a:solidFill>
                <a:srgbClr val="014924"/>
              </a:solidFill>
              <a:latin typeface="等线" panose="02010600030101010101" charset="-122"/>
              <a:ea typeface="等线" panose="02010600030101010101" charset="-122"/>
              <a:cs typeface="等线" panose="02010600030101010101" charset="-122"/>
              <a:sym typeface="+mn-ea"/>
            </a:endParaRPr>
          </a:p>
        </p:txBody>
      </p:sp>
      <p:graphicFrame>
        <p:nvGraphicFramePr>
          <p:cNvPr id="11" name="对象 10">
            <a:hlinkClick r:id="" action="ppaction://ole?verb="/>
          </p:cNvPr>
          <p:cNvGraphicFramePr>
            <a:graphicFrameLocks noChangeAspect="1"/>
          </p:cNvGraphicFramePr>
          <p:nvPr/>
        </p:nvGraphicFramePr>
        <p:xfrm>
          <a:off x="6455410" y="3331210"/>
          <a:ext cx="114300" cy="215900"/>
        </p:xfrm>
        <a:graphic>
          <a:graphicData uri="http://schemas.openxmlformats.org/presentationml/2006/ole">
            <mc:AlternateContent xmlns:mc="http://schemas.openxmlformats.org/markup-compatibility/2006">
              <mc:Choice xmlns:v="urn:schemas-microsoft-com:vml" Requires="v">
                <p:oleObj spid="_x0000_s1025" name="" r:id="rId6" imgW="114300" imgH="215900" progId="Equation.KSEE3">
                  <p:embed/>
                </p:oleObj>
              </mc:Choice>
              <mc:Fallback>
                <p:oleObj name="" r:id="rId6" imgW="114300" imgH="215900" progId="Equation.KSEE3">
                  <p:embed/>
                  <p:pic>
                    <p:nvPicPr>
                      <p:cNvPr id="0" name="图片 1024"/>
                      <p:cNvPicPr/>
                      <p:nvPr/>
                    </p:nvPicPr>
                    <p:blipFill>
                      <a:blip r:embed="rId7"/>
                      <a:stretch>
                        <a:fillRect/>
                      </a:stretch>
                    </p:blipFill>
                    <p:spPr>
                      <a:xfrm>
                        <a:off x="6455410" y="3331210"/>
                        <a:ext cx="114300" cy="215900"/>
                      </a:xfrm>
                      <a:prstGeom prst="rect">
                        <a:avLst/>
                      </a:prstGeom>
                    </p:spPr>
                  </p:pic>
                </p:oleObj>
              </mc:Fallback>
            </mc:AlternateContent>
          </a:graphicData>
        </a:graphic>
      </p:graphicFrame>
      <p:graphicFrame>
        <p:nvGraphicFramePr>
          <p:cNvPr id="2" name="对象 -2147482624"/>
          <p:cNvGraphicFramePr/>
          <p:nvPr/>
        </p:nvGraphicFramePr>
        <p:xfrm>
          <a:off x="7128510" y="3935730"/>
          <a:ext cx="4299585" cy="984885"/>
        </p:xfrm>
        <a:graphic>
          <a:graphicData uri="http://schemas.openxmlformats.org/presentationml/2006/ole">
            <mc:AlternateContent xmlns:mc="http://schemas.openxmlformats.org/markup-compatibility/2006">
              <mc:Choice xmlns:v="urn:schemas-microsoft-com:vml" Requires="v">
                <p:oleObj spid="_x0000_s3076" name="" r:id="rId8" imgW="1651000" imgH="431800" progId="Equation.DSMT4">
                  <p:embed/>
                </p:oleObj>
              </mc:Choice>
              <mc:Fallback>
                <p:oleObj name="" r:id="rId8" imgW="1651000" imgH="431800" progId="Equation.DSMT4">
                  <p:embed/>
                  <p:pic>
                    <p:nvPicPr>
                      <p:cNvPr id="0" name="图片 3075"/>
                      <p:cNvPicPr/>
                      <p:nvPr/>
                    </p:nvPicPr>
                    <p:blipFill>
                      <a:blip r:embed="rId9"/>
                      <a:stretch>
                        <a:fillRect/>
                      </a:stretch>
                    </p:blipFill>
                    <p:spPr>
                      <a:xfrm>
                        <a:off x="7128510" y="3935730"/>
                        <a:ext cx="4299585" cy="984885"/>
                      </a:xfrm>
                      <a:prstGeom prst="rect">
                        <a:avLst/>
                      </a:prstGeom>
                      <a:noFill/>
                      <a:ln w="38100">
                        <a:noFill/>
                        <a:miter/>
                      </a:ln>
                    </p:spPr>
                  </p:pic>
                </p:oleObj>
              </mc:Fallback>
            </mc:AlternateContent>
          </a:graphicData>
        </a:graphic>
      </p:graphicFrame>
      <p:graphicFrame>
        <p:nvGraphicFramePr>
          <p:cNvPr id="3" name="对象 -2147482622"/>
          <p:cNvGraphicFramePr/>
          <p:nvPr/>
        </p:nvGraphicFramePr>
        <p:xfrm>
          <a:off x="7128510" y="5032375"/>
          <a:ext cx="4059555" cy="676910"/>
        </p:xfrm>
        <a:graphic>
          <a:graphicData uri="http://schemas.openxmlformats.org/presentationml/2006/ole">
            <mc:AlternateContent xmlns:mc="http://schemas.openxmlformats.org/markup-compatibility/2006">
              <mc:Choice xmlns:v="urn:schemas-microsoft-com:vml" Requires="v">
                <p:oleObj spid="_x0000_s5" name="" r:id="rId10" imgW="1295400" imgH="254000" progId="Equation.DSMT4">
                  <p:embed/>
                </p:oleObj>
              </mc:Choice>
              <mc:Fallback>
                <p:oleObj name="" r:id="rId10" imgW="1295400" imgH="254000" progId="Equation.DSMT4">
                  <p:embed/>
                  <p:pic>
                    <p:nvPicPr>
                      <p:cNvPr id="0" name="图片 1"/>
                      <p:cNvPicPr/>
                      <p:nvPr/>
                    </p:nvPicPr>
                    <p:blipFill>
                      <a:blip r:embed="rId11"/>
                      <a:stretch>
                        <a:fillRect/>
                      </a:stretch>
                    </p:blipFill>
                    <p:spPr>
                      <a:xfrm>
                        <a:off x="7128510" y="5032375"/>
                        <a:ext cx="4059555" cy="676910"/>
                      </a:xfrm>
                      <a:prstGeom prst="rect">
                        <a:avLst/>
                      </a:prstGeom>
                      <a:noFill/>
                      <a:ln w="38100">
                        <a:noFill/>
                        <a:miter/>
                      </a:ln>
                    </p:spPr>
                  </p:pic>
                </p:oleObj>
              </mc:Fallback>
            </mc:AlternateContent>
          </a:graphicData>
        </a:graphic>
      </p:graphicFrame>
      <p:sp>
        <p:nvSpPr>
          <p:cNvPr id="7" name="文本框 6"/>
          <p:cNvSpPr txBox="1"/>
          <p:nvPr/>
        </p:nvSpPr>
        <p:spPr>
          <a:xfrm>
            <a:off x="701167" y="144940"/>
            <a:ext cx="1807210" cy="582295"/>
          </a:xfrm>
          <a:prstGeom prst="rect">
            <a:avLst/>
          </a:prstGeom>
          <a:noFill/>
        </p:spPr>
        <p:txBody>
          <a:bodyPr wrap="none" lIns="91436" tIns="45718" rIns="91436" bIns="45718" rtlCol="0">
            <a:spAutoFit/>
          </a:bodyPr>
          <a:p>
            <a:pPr algn="l"/>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方法设计</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11.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12.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13.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14.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15.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16.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17.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18.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19.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2.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20.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21.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22.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23.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24.xml><?xml version="1.0" encoding="utf-8"?>
<p:tagLst xmlns:p="http://schemas.openxmlformats.org/presentationml/2006/main">
  <p:tag name="KSO_WM_DIAGRAM_VIRTUALLY_FRAME" val="{&quot;height&quot;:540.0001181102361,&quot;left&quot;:-0.00015748031494240423,&quot;top&quot;:7.874015750530816e-05,&quot;width&quot;:960.0001574803149}"/>
</p:tagLst>
</file>

<file path=ppt/tags/tag25.xml><?xml version="1.0" encoding="utf-8"?>
<p:tagLst xmlns:p="http://schemas.openxmlformats.org/presentationml/2006/main">
  <p:tag name="KSO_WM_DIAGRAM_VIRTUALLY_FRAME" val="{&quot;height&quot;:540.0001181102361,&quot;left&quot;:-0.00015748031494240423,&quot;top&quot;:7.874015750530816e-05,&quot;width&quot;:960.0001574803149}"/>
</p:tagLst>
</file>

<file path=ppt/tags/tag26.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27.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28.xml><?xml version="1.0" encoding="utf-8"?>
<p:tagLst xmlns:p="http://schemas.openxmlformats.org/presentationml/2006/main">
  <p:tag name="KSO_WM_DIAGRAM_VIRTUALLY_FRAME" val="{&quot;height&quot;:540.0000787401575,&quot;left&quot;:136.0013779527559,&quot;top&quot;:0.00011811023618975014,&quot;width&quot;:823.9986220472441}"/>
</p:tagLst>
</file>

<file path=ppt/tags/tag29.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3.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30.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DIAGRAM_VIRTUALLY_FRAME" val="{&quot;height&quot;:430.3,&quot;left&quot;:57.15,&quot;top&quot;:105.5,&quot;width&quot;:716.05}"/>
</p:tagLst>
</file>

<file path=ppt/tags/tag33.xml><?xml version="1.0" encoding="utf-8"?>
<p:tagLst xmlns:p="http://schemas.openxmlformats.org/presentationml/2006/main">
  <p:tag name="KSO_WM_DIAGRAM_VIRTUALLY_FRAME" val="{&quot;height&quot;:430.3,&quot;left&quot;:57.15,&quot;top&quot;:105.5,&quot;width&quot;:716.05}"/>
</p:tagLst>
</file>

<file path=ppt/tags/tag34.xml><?xml version="1.0" encoding="utf-8"?>
<p:tagLst xmlns:p="http://schemas.openxmlformats.org/presentationml/2006/main">
  <p:tag name="KSO_WM_BEAUTIFY_FLAG" val=""/>
  <p:tag name="KSO_WM_DIAGRAM_VIRTUALLY_FRAME" val="{&quot;height&quot;:430.3,&quot;left&quot;:57.15,&quot;top&quot;:105.5,&quot;width&quot;:716.05}"/>
</p:tagLst>
</file>

<file path=ppt/tags/tag35.xml><?xml version="1.0" encoding="utf-8"?>
<p:tagLst xmlns:p="http://schemas.openxmlformats.org/presentationml/2006/main">
  <p:tag name="KSO_WM_BEAUTIFY_FLAG" val=""/>
  <p:tag name="KSO_WM_DIAGRAM_VIRTUALLY_FRAME" val="{&quot;height&quot;:430.3,&quot;left&quot;:57.15,&quot;top&quot;:105.5,&quot;width&quot;:716.05}"/>
</p:tagLst>
</file>

<file path=ppt/tags/tag36.xml><?xml version="1.0" encoding="utf-8"?>
<p:tagLst xmlns:p="http://schemas.openxmlformats.org/presentationml/2006/main">
  <p:tag name="KSO_WM_DIAGRAM_VIRTUALLY_FRAME" val="{&quot;height&quot;:238.05,&quot;left&quot;:46.2,&quot;top&quot;:211.1,&quot;width&quot;:847.8}"/>
</p:tagLst>
</file>

<file path=ppt/tags/tag37.xml><?xml version="1.0" encoding="utf-8"?>
<p:tagLst xmlns:p="http://schemas.openxmlformats.org/presentationml/2006/main">
  <p:tag name="KSO_WM_DIAGRAM_VIRTUALLY_FRAME" val="{&quot;height&quot;:238.05,&quot;left&quot;:46.2,&quot;top&quot;:211.1,&quot;width&quot;:847.8}"/>
</p:tagLst>
</file>

<file path=ppt/tags/tag38.xml><?xml version="1.0" encoding="utf-8"?>
<p:tagLst xmlns:p="http://schemas.openxmlformats.org/presentationml/2006/main">
  <p:tag name="KSO_WM_BEAUTIFY_FLAG" val=""/>
  <p:tag name="KSO_WM_DIAGRAM_VIRTUALLY_FRAME" val="{&quot;height&quot;:238.05,&quot;left&quot;:46.2,&quot;top&quot;:211.1,&quot;width&quot;:847.8}"/>
</p:tagLst>
</file>

<file path=ppt/tags/tag39.xml><?xml version="1.0" encoding="utf-8"?>
<p:tagLst xmlns:p="http://schemas.openxmlformats.org/presentationml/2006/main">
  <p:tag name="KSO_WM_DIAGRAM_VIRTUALLY_FRAME" val="{&quot;height&quot;:430.3,&quot;left&quot;:57.15,&quot;top&quot;:105.5,&quot;width&quot;:716.05}"/>
</p:tagLst>
</file>

<file path=ppt/tags/tag4.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40.xml><?xml version="1.0" encoding="utf-8"?>
<p:tagLst xmlns:p="http://schemas.openxmlformats.org/presentationml/2006/main">
  <p:tag name="KSO_WM_DIAGRAM_VIRTUALLY_FRAME" val="{&quot;height&quot;:430.3,&quot;left&quot;:57.15,&quot;top&quot;:105.5,&quot;width&quot;:716.05}"/>
</p:tagLst>
</file>

<file path=ppt/tags/tag41.xml><?xml version="1.0" encoding="utf-8"?>
<p:tagLst xmlns:p="http://schemas.openxmlformats.org/presentationml/2006/main">
  <p:tag name="KSO_WM_DIAGRAM_VIRTUALLY_FRAME" val="{&quot;height&quot;:430.3,&quot;left&quot;:57.15,&quot;top&quot;:105.5,&quot;width&quot;:716.05}"/>
</p:tagLst>
</file>

<file path=ppt/tags/tag42.xml><?xml version="1.0" encoding="utf-8"?>
<p:tagLst xmlns:p="http://schemas.openxmlformats.org/presentationml/2006/main">
  <p:tag name="KSO_WM_DIAGRAM_VIRTUALLY_FRAME" val="{&quot;height&quot;:430.3,&quot;left&quot;:57.15,&quot;top&quot;:105.5,&quot;width&quot;:716.05}"/>
</p:tagLst>
</file>

<file path=ppt/tags/tag43.xml><?xml version="1.0" encoding="utf-8"?>
<p:tagLst xmlns:p="http://schemas.openxmlformats.org/presentationml/2006/main">
  <p:tag name="KSO_WM_DIAGRAM_VIRTUALLY_FRAME" val="{&quot;height&quot;:430.3,&quot;left&quot;:57.15,&quot;top&quot;:105.5,&quot;width&quot;:716.05}"/>
</p:tagLst>
</file>

<file path=ppt/tags/tag44.xml><?xml version="1.0" encoding="utf-8"?>
<p:tagLst xmlns:p="http://schemas.openxmlformats.org/presentationml/2006/main">
  <p:tag name="KSO_WM_DIAGRAM_VIRTUALLY_FRAME" val="{&quot;height&quot;:430.3,&quot;left&quot;:57.15,&quot;top&quot;:105.5,&quot;width&quot;:716.05}"/>
</p:tagLst>
</file>

<file path=ppt/tags/tag45.xml><?xml version="1.0" encoding="utf-8"?>
<p:tagLst xmlns:p="http://schemas.openxmlformats.org/presentationml/2006/main">
  <p:tag name="KSO_WM_DIAGRAM_VIRTUALLY_FRAME" val="{&quot;height&quot;:430.3,&quot;left&quot;:57.15,&quot;top&quot;:105.5,&quot;width&quot;:716.05}"/>
</p:tagLst>
</file>

<file path=ppt/tags/tag46.xml><?xml version="1.0" encoding="utf-8"?>
<p:tagLst xmlns:p="http://schemas.openxmlformats.org/presentationml/2006/main">
  <p:tag name="KSO_WM_DIAGRAM_VIRTUALLY_FRAME" val="{&quot;height&quot;:430.3,&quot;left&quot;:57.15,&quot;top&quot;:105.5,&quot;width&quot;:716.05}"/>
</p:tagLst>
</file>

<file path=ppt/tags/tag47.xml><?xml version="1.0" encoding="utf-8"?>
<p:tagLst xmlns:p="http://schemas.openxmlformats.org/presentationml/2006/main">
  <p:tag name="KSO_WM_DIAGRAM_VIRTUALLY_FRAME" val="{&quot;height&quot;:430.3,&quot;left&quot;:57.15,&quot;top&quot;:105.5,&quot;width&quot;:716.05}"/>
</p:tagLst>
</file>

<file path=ppt/tags/tag48.xml><?xml version="1.0" encoding="utf-8"?>
<p:tagLst xmlns:p="http://schemas.openxmlformats.org/presentationml/2006/main">
  <p:tag name="KSO_WM_DIAGRAM_VIRTUALLY_FRAME" val="{&quot;height&quot;:430.3,&quot;left&quot;:57.15,&quot;top&quot;:105.5,&quot;width&quot;:716.05}"/>
</p:tagLst>
</file>

<file path=ppt/tags/tag49.xml><?xml version="1.0" encoding="utf-8"?>
<p:tagLst xmlns:p="http://schemas.openxmlformats.org/presentationml/2006/main">
  <p:tag name="KSO_WM_DIAGRAM_VIRTUALLY_FRAME" val="{&quot;height&quot;:430.3,&quot;left&quot;:57.15,&quot;top&quot;:105.5,&quot;width&quot;:716.05}"/>
</p:tagLst>
</file>

<file path=ppt/tags/tag5.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50.xml><?xml version="1.0" encoding="utf-8"?>
<p:tagLst xmlns:p="http://schemas.openxmlformats.org/presentationml/2006/main">
  <p:tag name="KSO_WM_DIAGRAM_VIRTUALLY_FRAME" val="{&quot;height&quot;:430.3,&quot;left&quot;:57.15,&quot;top&quot;:105.5,&quot;width&quot;:716.05}"/>
</p:tagLst>
</file>

<file path=ppt/tags/tag51.xml><?xml version="1.0" encoding="utf-8"?>
<p:tagLst xmlns:p="http://schemas.openxmlformats.org/presentationml/2006/main">
  <p:tag name="KSO_WM_DIAGRAM_VIRTUALLY_FRAME" val="{&quot;height&quot;:430.3,&quot;left&quot;:57.15,&quot;top&quot;:105.5,&quot;width&quot;:716.05}"/>
</p:tagLst>
</file>

<file path=ppt/tags/tag52.xml><?xml version="1.0" encoding="utf-8"?>
<p:tagLst xmlns:p="http://schemas.openxmlformats.org/presentationml/2006/main">
  <p:tag name="KSO_WM_DIAGRAM_VIRTUALLY_FRAME" val="{&quot;height&quot;:430.3,&quot;left&quot;:57.15,&quot;top&quot;:105.5,&quot;width&quot;:716.05}"/>
</p:tagLst>
</file>

<file path=ppt/tags/tag53.xml><?xml version="1.0" encoding="utf-8"?>
<p:tagLst xmlns:p="http://schemas.openxmlformats.org/presentationml/2006/main">
  <p:tag name="KSO_WM_DIAGRAM_VIRTUALLY_FRAME" val="{&quot;height&quot;:430.3,&quot;left&quot;:57.15,&quot;top&quot;:105.5,&quot;width&quot;:716.05}"/>
</p:tagLst>
</file>

<file path=ppt/tags/tag54.xml><?xml version="1.0" encoding="utf-8"?>
<p:tagLst xmlns:p="http://schemas.openxmlformats.org/presentationml/2006/main">
  <p:tag name="KSO_WM_DIAGRAM_VIRTUALLY_FRAME" val="{&quot;height&quot;:430.3,&quot;left&quot;:57.15,&quot;top&quot;:105.5,&quot;width&quot;:716.05}"/>
</p:tagLst>
</file>

<file path=ppt/tags/tag55.xml><?xml version="1.0" encoding="utf-8"?>
<p:tagLst xmlns:p="http://schemas.openxmlformats.org/presentationml/2006/main">
  <p:tag name="KSO_WM_BEAUTIFY_FLAG" val=""/>
  <p:tag name="KSO_WM_DIAGRAM_VIRTUALLY_FRAME" val="{&quot;height&quot;:430.3,&quot;left&quot;:57.15,&quot;top&quot;:105.5,&quot;width&quot;:716.05}"/>
</p:tagLst>
</file>

<file path=ppt/tags/tag56.xml><?xml version="1.0" encoding="utf-8"?>
<p:tagLst xmlns:p="http://schemas.openxmlformats.org/presentationml/2006/main">
  <p:tag name="KSO_WM_BEAUTIFY_FLAG" val=""/>
  <p:tag name="KSO_WM_DIAGRAM_VIRTUALLY_FRAME" val="{&quot;height&quot;:238.05,&quot;left&quot;:46.2,&quot;top&quot;:211.1,&quot;width&quot;:847.8}"/>
</p:tagLst>
</file>

<file path=ppt/tags/tag57.xml><?xml version="1.0" encoding="utf-8"?>
<p:tagLst xmlns:p="http://schemas.openxmlformats.org/presentationml/2006/main">
  <p:tag name="KSO_WM_BEAUTIFY_FLAG" val=""/>
  <p:tag name="KSO_WM_DIAGRAM_VIRTUALLY_FRAME" val="{&quot;height&quot;:430.3,&quot;left&quot;:57.15,&quot;top&quot;:105.5,&quot;width&quot;:716.05}"/>
</p:tagLst>
</file>

<file path=ppt/tags/tag58.xml><?xml version="1.0" encoding="utf-8"?>
<p:tagLst xmlns:p="http://schemas.openxmlformats.org/presentationml/2006/main">
  <p:tag name="KSO_WM_BEAUTIFY_FLAG" val=""/>
  <p:tag name="KSO_WM_DIAGRAM_VIRTUALLY_FRAME" val="{&quot;height&quot;:238.05,&quot;left&quot;:46.2,&quot;top&quot;:211.1,&quot;width&quot;:847.8}"/>
</p:tagLst>
</file>

<file path=ppt/tags/tag59.xml><?xml version="1.0" encoding="utf-8"?>
<p:tagLst xmlns:p="http://schemas.openxmlformats.org/presentationml/2006/main">
  <p:tag name="KSO_WM_BEAUTIFY_FLAG" val=""/>
  <p:tag name="KSO_WM_DIAGRAM_VIRTUALLY_FRAME" val="{&quot;height&quot;:238.05,&quot;left&quot;:46.2,&quot;top&quot;:211.1,&quot;width&quot;:847.8}"/>
</p:tagLst>
</file>

<file path=ppt/tags/tag6.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 name="KSO_WM_DIAGRAM_VIRTUALLY_FRAME" val="{&quot;height&quot;:238.05,&quot;left&quot;:46.2,&quot;top&quot;:211.1,&quot;width&quot;:847.8}"/>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 name="KSO_WM_DIAGRAM_VIRTUALLY_FRAME" val="{&quot;height&quot;:238.05,&quot;left&quot;:46.2,&quot;top&quot;:211.1,&quot;width&quot;:847.8}"/>
</p:tagLst>
</file>

<file path=ppt/tags/tag64.xml><?xml version="1.0" encoding="utf-8"?>
<p:tagLst xmlns:p="http://schemas.openxmlformats.org/presentationml/2006/main">
  <p:tag name="KSO_WM_BEAUTIFY_FLAG" val=""/>
  <p:tag name="KSO_WM_DIAGRAM_VIRTUALLY_FRAME" val="{&quot;height&quot;:256.3,&quot;left&quot;:77.7,&quot;top&quot;:194.4,&quot;width&quot;:831.35}"/>
</p:tagLst>
</file>

<file path=ppt/tags/tag65.xml><?xml version="1.0" encoding="utf-8"?>
<p:tagLst xmlns:p="http://schemas.openxmlformats.org/presentationml/2006/main">
  <p:tag name="KSO_WM_BEAUTIFY_FLAG" val=""/>
  <p:tag name="KSO_WM_DIAGRAM_VIRTUALLY_FRAME" val="{&quot;height&quot;:256.3,&quot;left&quot;:77.7,&quot;top&quot;:194.4,&quot;width&quot;:831.35}"/>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DIAGRAM_VIRTUALLY_FRAME" val="{&quot;height&quot;:256.3,&quot;left&quot;:77.7,&quot;top&quot;:194.4,&quot;width&quot;:831.35}"/>
</p:tagLst>
</file>

<file path=ppt/tags/tag72.xml><?xml version="1.0" encoding="utf-8"?>
<p:tagLst xmlns:p="http://schemas.openxmlformats.org/presentationml/2006/main">
  <p:tag name="KSO_WM_BEAUTIFY_FLAG" val=""/>
  <p:tag name="KSO_WM_DIAGRAM_VIRTUALLY_FRAME" val="{&quot;height&quot;:256.3,&quot;left&quot;:77.7,&quot;top&quot;:194.4,&quot;width&quot;:831.35}"/>
</p:tagLst>
</file>

<file path=ppt/tags/tag73.xml><?xml version="1.0" encoding="utf-8"?>
<p:tagLst xmlns:p="http://schemas.openxmlformats.org/presentationml/2006/main">
  <p:tag name="KSO_WM_DIAGRAM_VIRTUALLY_FRAME" val="{&quot;height&quot;:256.3,&quot;left&quot;:77.7,&quot;top&quot;:194.4,&quot;width&quot;:831.35}"/>
</p:tagLst>
</file>

<file path=ppt/tags/tag74.xml><?xml version="1.0" encoding="utf-8"?>
<p:tagLst xmlns:p="http://schemas.openxmlformats.org/presentationml/2006/main">
  <p:tag name="KSO_WM_BEAUTIFY_FLAG" val=""/>
  <p:tag name="KSO_WM_DIAGRAM_VIRTUALLY_FRAME" val="{&quot;height&quot;:256.3,&quot;left&quot;:77.7,&quot;top&quot;:194.4,&quot;width&quot;:831.35}"/>
</p:tagLst>
</file>

<file path=ppt/tags/tag75.xml><?xml version="1.0" encoding="utf-8"?>
<p:tagLst xmlns:p="http://schemas.openxmlformats.org/presentationml/2006/main">
  <p:tag name="KSO_WM_BEAUTIFY_FLAG" val=""/>
  <p:tag name="KSO_WM_DIAGRAM_VIRTUALLY_FRAME" val="{&quot;height&quot;:256.3,&quot;left&quot;:77.7,&quot;top&quot;:194.4,&quot;width&quot;:831.35}"/>
</p:tagLst>
</file>

<file path=ppt/tags/tag76.xml><?xml version="1.0" encoding="utf-8"?>
<p:tagLst xmlns:p="http://schemas.openxmlformats.org/presentationml/2006/main">
  <p:tag name="KSO_WM_DIAGRAM_VIRTUALLY_FRAME" val="{&quot;height&quot;:359.45,&quot;left&quot;:136.95,&quot;top&quot;:168.45,&quot;width&quot;:713.75}"/>
</p:tagLst>
</file>

<file path=ppt/tags/tag77.xml><?xml version="1.0" encoding="utf-8"?>
<p:tagLst xmlns:p="http://schemas.openxmlformats.org/presentationml/2006/main">
  <p:tag name="KSO_WM_DIAGRAM_VIRTUALLY_FRAME" val="{&quot;height&quot;:359.45,&quot;left&quot;:136.95,&quot;top&quot;:168.45,&quot;width&quot;:713.75}"/>
</p:tagLst>
</file>

<file path=ppt/tags/tag78.xml><?xml version="1.0" encoding="utf-8"?>
<p:tagLst xmlns:p="http://schemas.openxmlformats.org/presentationml/2006/main">
  <p:tag name="KSO_WM_DIAGRAM_VIRTUALLY_FRAME" val="{&quot;height&quot;:359.45,&quot;left&quot;:136.95,&quot;top&quot;:168.45,&quot;width&quot;:713.75}"/>
</p:tagLst>
</file>

<file path=ppt/tags/tag79.xml><?xml version="1.0" encoding="utf-8"?>
<p:tagLst xmlns:p="http://schemas.openxmlformats.org/presentationml/2006/main">
  <p:tag name="KSO_WM_DIAGRAM_VIRTUALLY_FRAME" val="{&quot;height&quot;:359.45,&quot;left&quot;:136.95,&quot;top&quot;:168.45,&quot;width&quot;:713.75}"/>
</p:tagLst>
</file>

<file path=ppt/tags/tag8.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80.xml><?xml version="1.0" encoding="utf-8"?>
<p:tagLst xmlns:p="http://schemas.openxmlformats.org/presentationml/2006/main">
  <p:tag name="KSO_WM_BEAUTIFY_FLAG" val=""/>
  <p:tag name="KSO_WM_DIAGRAM_VIRTUALLY_FRAME" val="{&quot;height&quot;:256.3,&quot;left&quot;:77.7,&quot;top&quot;:194.4,&quot;width&quot;:831.35}"/>
</p:tagLst>
</file>

<file path=ppt/tags/tag81.xml><?xml version="1.0" encoding="utf-8"?>
<p:tagLst xmlns:p="http://schemas.openxmlformats.org/presentationml/2006/main">
  <p:tag name="KSO_WM_DIAGRAM_VIRTUALLY_FRAME" val="{&quot;height&quot;:359.45,&quot;left&quot;:136.95,&quot;top&quot;:168.45,&quot;width&quot;:713.75}"/>
</p:tagLst>
</file>

<file path=ppt/tags/tag82.xml><?xml version="1.0" encoding="utf-8"?>
<p:tagLst xmlns:p="http://schemas.openxmlformats.org/presentationml/2006/main">
  <p:tag name="KSO_WM_DIAGRAM_VIRTUALLY_FRAME" val="{&quot;height&quot;:359.45,&quot;left&quot;:136.95,&quot;top&quot;:168.45,&quot;width&quot;:713.75}"/>
</p:tagLst>
</file>

<file path=ppt/tags/tag83.xml><?xml version="1.0" encoding="utf-8"?>
<p:tagLst xmlns:p="http://schemas.openxmlformats.org/presentationml/2006/main">
  <p:tag name="KSO_WM_DIAGRAM_VIRTUALLY_FRAME" val="{&quot;height&quot;:359.45,&quot;left&quot;:136.95,&quot;top&quot;:168.45,&quot;width&quot;:713.75}"/>
</p:tagLst>
</file>

<file path=ppt/tags/tag84.xml><?xml version="1.0" encoding="utf-8"?>
<p:tagLst xmlns:p="http://schemas.openxmlformats.org/presentationml/2006/main">
  <p:tag name="KSO_WM_DIAGRAM_VIRTUALLY_FRAME" val="{&quot;height&quot;:359.45,&quot;left&quot;:136.95,&quot;top&quot;:168.45,&quot;width&quot;:713.75}"/>
</p:tagLst>
</file>

<file path=ppt/tags/tag85.xml><?xml version="1.0" encoding="utf-8"?>
<p:tagLst xmlns:p="http://schemas.openxmlformats.org/presentationml/2006/main">
  <p:tag name="KSO_WM_BEAUTIFY_FLAG" val=""/>
  <p:tag name="KSO_WM_DIAGRAM_VIRTUALLY_FRAME" val="{&quot;height&quot;:256.3,&quot;left&quot;:77.7,&quot;top&quot;:194.4,&quot;width&quot;:831.35}"/>
</p:tagLst>
</file>

<file path=ppt/tags/tag86.xml><?xml version="1.0" encoding="utf-8"?>
<p:tagLst xmlns:p="http://schemas.openxmlformats.org/presentationml/2006/main">
  <p:tag name="KSO_WM_BEAUTIFY_FLAG" val=""/>
  <p:tag name="KSO_WM_DIAGRAM_VIRTUALLY_FRAME" val="{&quot;height&quot;:256.3,&quot;left&quot;:77.7,&quot;top&quot;:194.4,&quot;width&quot;:831.35}"/>
</p:tagLst>
</file>

<file path=ppt/tags/tag87.xml><?xml version="1.0" encoding="utf-8"?>
<p:tagLst xmlns:p="http://schemas.openxmlformats.org/presentationml/2006/main">
  <p:tag name="TABLE_ENDDRAG_ORIGIN_RECT" val="482*118"/>
  <p:tag name="TABLE_ENDDRAG_RECT" val="10*127*482*118"/>
</p:tagLst>
</file>

<file path=ppt/tags/tag88.xml><?xml version="1.0" encoding="utf-8"?>
<p:tagLst xmlns:p="http://schemas.openxmlformats.org/presentationml/2006/main">
  <p:tag name="TABLE_ENDDRAG_ORIGIN_RECT" val="458*81"/>
  <p:tag name="TABLE_ENDDRAG_RECT" val="493*154*458*81"/>
</p:tagLst>
</file>

<file path=ppt/tags/tag89.xml><?xml version="1.0" encoding="utf-8"?>
<p:tagLst xmlns:p="http://schemas.openxmlformats.org/presentationml/2006/main">
  <p:tag name="TABLE_ENDDRAG_ORIGIN_RECT" val="687*73"/>
  <p:tag name="TABLE_ENDDRAG_RECT" val="11*400*687*73"/>
</p:tagLst>
</file>

<file path=ppt/tags/tag9.xml><?xml version="1.0" encoding="utf-8"?>
<p:tagLst xmlns:p="http://schemas.openxmlformats.org/presentationml/2006/main">
  <p:tag name="KSO_WM_DIAGRAM_VIRTUALLY_FRAME" val="{&quot;height&quot;:540.0001181102361,&quot;left&quot;:-0.00015748031494240423,&quot;top&quot;:7.874015750530816e-05,&quot;width&quot;:1104.3741732283465}"/>
</p:tagLst>
</file>

<file path=ppt/tags/tag90.xml><?xml version="1.0" encoding="utf-8"?>
<p:tagLst xmlns:p="http://schemas.openxmlformats.org/presentationml/2006/main">
  <p:tag name="TABLE_ENDDRAG_ORIGIN_RECT" val="780*137"/>
  <p:tag name="TABLE_ENDDRAG_RECT" val="11*397*780*137"/>
</p:tagLst>
</file>

<file path=ppt/tags/tag91.xml><?xml version="1.0" encoding="utf-8"?>
<p:tagLst xmlns:p="http://schemas.openxmlformats.org/presentationml/2006/main">
  <p:tag name="KSO_WM_DIAGRAM_VIRTUALLY_FRAME" val="{&quot;height&quot;:438.95,&quot;left&quot;:52.4,&quot;top&quot;:67.05,&quot;width&quot;:829.15}"/>
</p:tagLst>
</file>

<file path=ppt/tags/tag92.xml><?xml version="1.0" encoding="utf-8"?>
<p:tagLst xmlns:p="http://schemas.openxmlformats.org/presentationml/2006/main">
  <p:tag name="KSO_WM_DIAGRAM_VIRTUALLY_FRAME" val="{&quot;height&quot;:438.95,&quot;left&quot;:52.4,&quot;top&quot;:67.05,&quot;width&quot;:829.15}"/>
</p:tagLst>
</file>

<file path=ppt/tags/tag93.xml><?xml version="1.0" encoding="utf-8"?>
<p:tagLst xmlns:p="http://schemas.openxmlformats.org/presentationml/2006/main">
  <p:tag name="KSO_WM_DIAGRAM_VIRTUALLY_FRAME" val="{&quot;height&quot;:438.95,&quot;left&quot;:52.4,&quot;top&quot;:67.05,&quot;width&quot;:829.15}"/>
</p:tagLst>
</file>

<file path=ppt/tags/tag94.xml><?xml version="1.0" encoding="utf-8"?>
<p:tagLst xmlns:p="http://schemas.openxmlformats.org/presentationml/2006/main">
  <p:tag name="KSO_WM_DIAGRAM_VIRTUALLY_FRAME" val="{&quot;height&quot;:438.95,&quot;left&quot;:52.4,&quot;top&quot;:67.05,&quot;width&quot;:829.15}"/>
</p:tagLst>
</file>

<file path=ppt/tags/tag95.xml><?xml version="1.0" encoding="utf-8"?>
<p:tagLst xmlns:p="http://schemas.openxmlformats.org/presentationml/2006/main">
  <p:tag name="KSO_WM_DIAGRAM_VIRTUALLY_FRAME" val="{&quot;height&quot;:438.95,&quot;left&quot;:52.4,&quot;top&quot;:67.05,&quot;width&quot;:829.15}"/>
</p:tagLst>
</file>

<file path=ppt/tags/tag96.xml><?xml version="1.0" encoding="utf-8"?>
<p:tagLst xmlns:p="http://schemas.openxmlformats.org/presentationml/2006/main">
  <p:tag name="KSO_WM_DIAGRAM_VIRTUALLY_FRAME" val="{&quot;height&quot;:438.95,&quot;left&quot;:52.4,&quot;top&quot;:67.05,&quot;width&quot;:829.15}"/>
</p:tagLst>
</file>

<file path=ppt/tags/tag97.xml><?xml version="1.0" encoding="utf-8"?>
<p:tagLst xmlns:p="http://schemas.openxmlformats.org/presentationml/2006/main">
  <p:tag name="KSO_WM_DIAGRAM_VIRTUALLY_FRAME" val="{&quot;height&quot;:438.95,&quot;left&quot;:52.4,&quot;top&quot;:67.05,&quot;width&quot;:829.15}"/>
</p:tagLst>
</file>

<file path=ppt/tags/tag98.xml><?xml version="1.0" encoding="utf-8"?>
<p:tagLst xmlns:p="http://schemas.openxmlformats.org/presentationml/2006/main">
  <p:tag name="commondata" val="eyJoZGlkIjoiMzI4NDYwYWRhZjZhYmFmNzIyMGE4NjM1Y2Y1ZjQ3MjMifQ=="/>
</p:tagLst>
</file>

<file path=ppt/theme/theme1.xml><?xml version="1.0" encoding="utf-8"?>
<a:theme xmlns:a="http://schemas.openxmlformats.org/drawingml/2006/main" name="Office 主题">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6535</Words>
  <Application>WPS 演示</Application>
  <PresentationFormat>宽屏</PresentationFormat>
  <Paragraphs>565</Paragraphs>
  <Slides>25</Slides>
  <Notes>27</Notes>
  <HiddenSlides>0</HiddenSlides>
  <MMClips>1</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14</vt:i4>
      </vt:variant>
      <vt:variant>
        <vt:lpstr>幻灯片标题</vt:lpstr>
      </vt:variant>
      <vt:variant>
        <vt:i4>25</vt:i4>
      </vt:variant>
    </vt:vector>
  </HeadingPairs>
  <TitlesOfParts>
    <vt:vector size="51" baseType="lpstr">
      <vt:lpstr>Arial</vt:lpstr>
      <vt:lpstr>宋体</vt:lpstr>
      <vt:lpstr>Wingdings</vt:lpstr>
      <vt:lpstr>微软雅黑</vt:lpstr>
      <vt:lpstr>等线</vt:lpstr>
      <vt:lpstr>Cambria Math</vt:lpstr>
      <vt:lpstr>Calibri</vt:lpstr>
      <vt:lpstr>Arial Unicode MS</vt:lpstr>
      <vt:lpstr>Calibri Light</vt:lpstr>
      <vt:lpstr>MS Mincho</vt:lpstr>
      <vt:lpstr>Helsinki Metronome</vt:lpstr>
      <vt:lpstr>Office 主题</vt:lpstr>
      <vt:lpstr>Equation.KSEE3</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基础架构处</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0022</dc:title>
  <dc:creator>zwl</dc:creator>
  <cp:lastModifiedBy>赵子健</cp:lastModifiedBy>
  <cp:revision>553</cp:revision>
  <dcterms:created xsi:type="dcterms:W3CDTF">2017-04-21T07:43:00Z</dcterms:created>
  <dcterms:modified xsi:type="dcterms:W3CDTF">2024-05-06T13:56:39Z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4178AFB6CA4E4B33908E10ACE68AE576</vt:lpwstr>
  </property>
</Properties>
</file>