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handoutMasterIdLst>
    <p:handoutMasterId r:id="rId29"/>
  </p:handoutMasterIdLst>
  <p:sldIdLst>
    <p:sldId id="268" r:id="rId3"/>
    <p:sldId id="276" r:id="rId5"/>
    <p:sldId id="280" r:id="rId6"/>
    <p:sldId id="337" r:id="rId7"/>
    <p:sldId id="338" r:id="rId8"/>
    <p:sldId id="397" r:id="rId9"/>
    <p:sldId id="340" r:id="rId10"/>
    <p:sldId id="284" r:id="rId11"/>
    <p:sldId id="301" r:id="rId12"/>
    <p:sldId id="400" r:id="rId13"/>
    <p:sldId id="322" r:id="rId14"/>
    <p:sldId id="403" r:id="rId15"/>
    <p:sldId id="383" r:id="rId16"/>
    <p:sldId id="323" r:id="rId17"/>
    <p:sldId id="285" r:id="rId18"/>
    <p:sldId id="312" r:id="rId19"/>
    <p:sldId id="365" r:id="rId20"/>
    <p:sldId id="366" r:id="rId21"/>
    <p:sldId id="367" r:id="rId22"/>
    <p:sldId id="384" r:id="rId23"/>
    <p:sldId id="379" r:id="rId24"/>
    <p:sldId id="380" r:id="rId25"/>
    <p:sldId id="347" r:id="rId26"/>
    <p:sldId id="277" r:id="rId27"/>
    <p:sldId id="378" r:id="rId28"/>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7" userDrawn="1">
          <p15:clr>
            <a:srgbClr val="A4A3A4"/>
          </p15:clr>
        </p15:guide>
        <p15:guide id="2" pos="385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44870" initials="4"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4924"/>
    <a:srgbClr val="C00000"/>
    <a:srgbClr val="FF3F3F"/>
    <a:srgbClr val="FFC1C1"/>
    <a:srgbClr val="FF6969"/>
    <a:srgbClr val="005CA1"/>
    <a:srgbClr val="B2B2B2"/>
    <a:srgbClr val="004A82"/>
    <a:srgbClr val="00355C"/>
    <a:srgbClr val="004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923" autoAdjust="0"/>
  </p:normalViewPr>
  <p:slideViewPr>
    <p:cSldViewPr snapToGrid="0" showGuides="1">
      <p:cViewPr varScale="1">
        <p:scale>
          <a:sx n="77" d="100"/>
          <a:sy n="77" d="100"/>
        </p:scale>
        <p:origin x="835" y="62"/>
      </p:cViewPr>
      <p:guideLst>
        <p:guide orient="horz" pos="2177"/>
        <p:guide pos="385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gs" Target="tags/tag57.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A552A8-ECE7-49AA-8726-BE90DBC1194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8EAD77-486C-432B-9EE9-E6FD5C91EB8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B18EAD77-486C-432B-9EE9-E6FD5C91EB8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C17F9E5-2C3F-427E-9E18-8DB1205C1BD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1635508-54A0-4FB0-A4C5-6467DE85E924}" type="slidenum">
              <a:rPr lang="zh-CN" altLang="en-US" smtClean="0"/>
            </a:fld>
            <a:endParaRPr lang="zh-CN" alt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C17F9E5-2C3F-427E-9E18-8DB1205C1BD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1635508-54A0-4FB0-A4C5-6467DE85E924}" type="slidenum">
              <a:rPr lang="zh-CN" altLang="en-US" smtClean="0"/>
            </a:fld>
            <a:endParaRPr lang="zh-CN" alt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C17F9E5-2C3F-427E-9E18-8DB1205C1BD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1635508-54A0-4FB0-A4C5-6467DE85E924}" type="slidenum">
              <a:rPr lang="zh-CN" altLang="en-US" smtClean="0"/>
            </a:fld>
            <a:endParaRPr lang="zh-CN" alt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C17F9E5-2C3F-427E-9E18-8DB1205C1BD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1635508-54A0-4FB0-A4C5-6467DE85E924}" type="slidenum">
              <a:rPr lang="zh-CN" altLang="en-US" smtClean="0"/>
            </a:fld>
            <a:endParaRPr lang="zh-CN" alt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C17F9E5-2C3F-427E-9E18-8DB1205C1BD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1635508-54A0-4FB0-A4C5-6467DE85E924}" type="slidenum">
              <a:rPr lang="zh-CN" altLang="en-US" smtClean="0"/>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C17F9E5-2C3F-427E-9E18-8DB1205C1BD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1635508-54A0-4FB0-A4C5-6467DE85E924}" type="slidenum">
              <a:rPr lang="zh-CN" altLang="en-US" smtClean="0"/>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C17F9E5-2C3F-427E-9E18-8DB1205C1BD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1635508-54A0-4FB0-A4C5-6467DE85E924}"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C17F9E5-2C3F-427E-9E18-8DB1205C1BD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1635508-54A0-4FB0-A4C5-6467DE85E924}"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17F9E5-2C3F-427E-9E18-8DB1205C1BD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1635508-54A0-4FB0-A4C5-6467DE85E924}" type="slidenum">
              <a:rPr lang="zh-CN" altLang="en-US" smtClean="0"/>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C17F9E5-2C3F-427E-9E18-8DB1205C1BD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1635508-54A0-4FB0-A4C5-6467DE85E924}" type="slidenum">
              <a:rPr lang="zh-CN" altLang="en-US" smtClean="0"/>
            </a:fld>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C17F9E5-2C3F-427E-9E18-8DB1205C1BD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1635508-54A0-4FB0-A4C5-6467DE85E924}" type="slidenum">
              <a:rPr lang="zh-CN" altLang="en-US" smtClean="0"/>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17F9E5-2C3F-427E-9E18-8DB1205C1BD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635508-54A0-4FB0-A4C5-6467DE85E92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1.xml"/><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image" Target="../media/image14.png"/><Relationship Id="rId2" Type="http://schemas.openxmlformats.org/officeDocument/2006/relationships/tags" Target="../tags/tag16.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image" Target="../media/image15.png"/><Relationship Id="rId2" Type="http://schemas.openxmlformats.org/officeDocument/2006/relationships/tags" Target="../tags/tag19.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image" Target="../media/image7.png"/><Relationship Id="rId3" Type="http://schemas.openxmlformats.org/officeDocument/2006/relationships/tags" Target="../tags/tag23.xml"/><Relationship Id="rId22" Type="http://schemas.openxmlformats.org/officeDocument/2006/relationships/notesSlide" Target="../notesSlides/notesSlide12.xml"/><Relationship Id="rId21" Type="http://schemas.openxmlformats.org/officeDocument/2006/relationships/slideLayout" Target="../slideLayouts/slideLayout2.xml"/><Relationship Id="rId20" Type="http://schemas.openxmlformats.org/officeDocument/2006/relationships/tags" Target="../tags/tag38.xml"/><Relationship Id="rId2" Type="http://schemas.openxmlformats.org/officeDocument/2006/relationships/image" Target="../media/image16.png"/><Relationship Id="rId19" Type="http://schemas.openxmlformats.org/officeDocument/2006/relationships/image" Target="../media/image17.png"/><Relationship Id="rId18" Type="http://schemas.openxmlformats.org/officeDocument/2006/relationships/tags" Target="../tags/tag37.xml"/><Relationship Id="rId17" Type="http://schemas.openxmlformats.org/officeDocument/2006/relationships/tags" Target="../tags/tag36.xml"/><Relationship Id="rId16" Type="http://schemas.openxmlformats.org/officeDocument/2006/relationships/tags" Target="../tags/tag35.xml"/><Relationship Id="rId15" Type="http://schemas.openxmlformats.org/officeDocument/2006/relationships/tags" Target="../tags/tag34.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tags" Target="../tags/tag22.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image" Target="../media/image18.png"/><Relationship Id="rId2" Type="http://schemas.openxmlformats.org/officeDocument/2006/relationships/tags" Target="../tags/tag39.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tags" Target="../tags/tag42.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6.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tags" Target="../tags/tag44.xml"/><Relationship Id="rId3" Type="http://schemas.openxmlformats.org/officeDocument/2006/relationships/image" Target="../media/image20.png"/><Relationship Id="rId2" Type="http://schemas.openxmlformats.org/officeDocument/2006/relationships/tags" Target="../tags/tag43.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9" Type="http://schemas.openxmlformats.org/officeDocument/2006/relationships/image" Target="../media/image24.png"/><Relationship Id="rId8" Type="http://schemas.microsoft.com/office/2007/relationships/media" Target="../media/audio1.wav"/><Relationship Id="rId7" Type="http://schemas.openxmlformats.org/officeDocument/2006/relationships/audio" Target="../media/audio1.wav"/><Relationship Id="rId6" Type="http://schemas.openxmlformats.org/officeDocument/2006/relationships/tags" Target="../tags/tag47.xml"/><Relationship Id="rId5" Type="http://schemas.openxmlformats.org/officeDocument/2006/relationships/image" Target="../media/image23.png"/><Relationship Id="rId4" Type="http://schemas.openxmlformats.org/officeDocument/2006/relationships/tags" Target="../tags/tag46.xml"/><Relationship Id="rId3" Type="http://schemas.openxmlformats.org/officeDocument/2006/relationships/image" Target="../media/image22.png"/><Relationship Id="rId2" Type="http://schemas.openxmlformats.org/officeDocument/2006/relationships/tags" Target="../tags/tag45.xml"/><Relationship Id="rId14" Type="http://schemas.openxmlformats.org/officeDocument/2006/relationships/notesSlide" Target="../notesSlides/notesSlide17.xml"/><Relationship Id="rId13" Type="http://schemas.openxmlformats.org/officeDocument/2006/relationships/slideLayout" Target="../slideLayouts/slideLayout2.xml"/><Relationship Id="rId12" Type="http://schemas.openxmlformats.org/officeDocument/2006/relationships/image" Target="../media/image25.png"/><Relationship Id="rId11" Type="http://schemas.microsoft.com/office/2007/relationships/media" Target="../media/audio2.wav"/><Relationship Id="rId10" Type="http://schemas.openxmlformats.org/officeDocument/2006/relationships/audio" Target="../media/audio2.wav"/><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49.xml"/><Relationship Id="rId3" Type="http://schemas.openxmlformats.org/officeDocument/2006/relationships/image" Target="../media/image26.png"/><Relationship Id="rId2" Type="http://schemas.openxmlformats.org/officeDocument/2006/relationships/tags" Target="../tags/tag48.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tags" Target="../tags/tag51.xml"/><Relationship Id="rId3" Type="http://schemas.openxmlformats.org/officeDocument/2006/relationships/image" Target="../media/image27.png"/><Relationship Id="rId2" Type="http://schemas.openxmlformats.org/officeDocument/2006/relationships/tags" Target="../tags/tag50.xml"/><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tags" Target="../tags/tag53.xml"/><Relationship Id="rId3" Type="http://schemas.openxmlformats.org/officeDocument/2006/relationships/image" Target="../media/image29.png"/><Relationship Id="rId2" Type="http://schemas.openxmlformats.org/officeDocument/2006/relationships/tags" Target="../tags/tag52.xml"/><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6.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56.xml"/><Relationship Id="rId3" Type="http://schemas.openxmlformats.org/officeDocument/2006/relationships/image" Target="../media/image31.png"/><Relationship Id="rId2" Type="http://schemas.openxmlformats.org/officeDocument/2006/relationships/tags" Target="../tags/tag55.xml"/><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microsoft.com/office/2007/relationships/hdphoto" Target="../media/image4.wdp"/><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tags" Target="../tags/tag2.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image" Target="../media/image11.png"/><Relationship Id="rId7" Type="http://schemas.openxmlformats.org/officeDocument/2006/relationships/tags" Target="../tags/tag6.xml"/><Relationship Id="rId6" Type="http://schemas.openxmlformats.org/officeDocument/2006/relationships/image" Target="../media/image10.png"/><Relationship Id="rId5" Type="http://schemas.openxmlformats.org/officeDocument/2006/relationships/tags" Target="../tags/tag5.xml"/><Relationship Id="rId4" Type="http://schemas.openxmlformats.org/officeDocument/2006/relationships/image" Target="../media/image9.png"/><Relationship Id="rId3" Type="http://schemas.openxmlformats.org/officeDocument/2006/relationships/tags" Target="../tags/tag4.xml"/><Relationship Id="rId2" Type="http://schemas.openxmlformats.org/officeDocument/2006/relationships/tags" Target="../tags/tag3.xml"/><Relationship Id="rId15" Type="http://schemas.openxmlformats.org/officeDocument/2006/relationships/notesSlide" Target="../notesSlides/notesSlide6.xml"/><Relationship Id="rId14" Type="http://schemas.openxmlformats.org/officeDocument/2006/relationships/slideLayout" Target="../slideLayouts/slideLayout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screen"/>
          <a:srcRect/>
          <a:stretch>
            <a:fillRect/>
          </a:stretch>
        </p:blipFill>
        <p:spPr>
          <a:xfrm>
            <a:off x="15050" y="5223309"/>
            <a:ext cx="5870824" cy="1634689"/>
          </a:xfrm>
          <a:prstGeom prst="rect">
            <a:avLst/>
          </a:prstGeom>
        </p:spPr>
      </p:pic>
      <p:grpSp>
        <p:nvGrpSpPr>
          <p:cNvPr id="2" name="组合 1"/>
          <p:cNvGrpSpPr/>
          <p:nvPr/>
        </p:nvGrpSpPr>
        <p:grpSpPr>
          <a:xfrm>
            <a:off x="4705866" y="0"/>
            <a:ext cx="2780268" cy="3063728"/>
            <a:chOff x="4705866" y="0"/>
            <a:chExt cx="2780268" cy="3063728"/>
          </a:xfrm>
        </p:grpSpPr>
        <p:sp>
          <p:nvSpPr>
            <p:cNvPr id="28" name="任意多边形 27"/>
            <p:cNvSpPr/>
            <p:nvPr/>
          </p:nvSpPr>
          <p:spPr>
            <a:xfrm>
              <a:off x="4705866" y="0"/>
              <a:ext cx="2780268" cy="3063728"/>
            </a:xfrm>
            <a:custGeom>
              <a:avLst/>
              <a:gdLst>
                <a:gd name="connsiteX0" fmla="*/ 0 w 2780268"/>
                <a:gd name="connsiteY0" fmla="*/ 0 h 3063728"/>
                <a:gd name="connsiteX1" fmla="*/ 2780268 w 2780268"/>
                <a:gd name="connsiteY1" fmla="*/ 0 h 3063728"/>
                <a:gd name="connsiteX2" fmla="*/ 2780268 w 2780268"/>
                <a:gd name="connsiteY2" fmla="*/ 1673594 h 3063728"/>
                <a:gd name="connsiteX3" fmla="*/ 1390134 w 2780268"/>
                <a:gd name="connsiteY3" fmla="*/ 3063728 h 3063728"/>
                <a:gd name="connsiteX4" fmla="*/ 0 w 2780268"/>
                <a:gd name="connsiteY4" fmla="*/ 1673594 h 3063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0268" h="3063728">
                  <a:moveTo>
                    <a:pt x="0" y="0"/>
                  </a:moveTo>
                  <a:lnTo>
                    <a:pt x="2780268" y="0"/>
                  </a:lnTo>
                  <a:lnTo>
                    <a:pt x="2780268" y="1673594"/>
                  </a:lnTo>
                  <a:cubicBezTo>
                    <a:pt x="2780268" y="2441344"/>
                    <a:pt x="2157884" y="3063728"/>
                    <a:pt x="1390134" y="3063728"/>
                  </a:cubicBezTo>
                  <a:cubicBezTo>
                    <a:pt x="622384" y="3063728"/>
                    <a:pt x="0" y="2441344"/>
                    <a:pt x="0" y="1673594"/>
                  </a:cubicBezTo>
                  <a:close/>
                </a:path>
              </a:pathLst>
            </a:cu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4875891" y="408799"/>
              <a:ext cx="2439190" cy="2439192"/>
              <a:chOff x="5007734" y="902247"/>
              <a:chExt cx="2543685" cy="2543686"/>
            </a:xfrm>
          </p:grpSpPr>
          <p:sp>
            <p:nvSpPr>
              <p:cNvPr id="8" name="椭圆 7"/>
              <p:cNvSpPr/>
              <p:nvPr/>
            </p:nvSpPr>
            <p:spPr>
              <a:xfrm>
                <a:off x="5007734" y="902247"/>
                <a:ext cx="2543685" cy="2543686"/>
              </a:xfrm>
              <a:prstGeom prst="ellipse">
                <a:avLst/>
              </a:prstGeom>
              <a:gradFill flip="none" rotWithShape="1">
                <a:gsLst>
                  <a:gs pos="0">
                    <a:schemeClr val="bg1"/>
                  </a:gs>
                  <a:gs pos="100000">
                    <a:srgbClr val="E8E8E8"/>
                  </a:gs>
                </a:gsLst>
                <a:lin ang="5400000" scaled="1"/>
                <a:tileRect/>
              </a:gradFill>
              <a:ln>
                <a:noFill/>
              </a:ln>
              <a:effectLst>
                <a:outerShdw blurRad="139700" dist="381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rot="10800000">
                <a:off x="5160137" y="1054647"/>
                <a:ext cx="2213120" cy="2213120"/>
              </a:xfrm>
              <a:prstGeom prst="ellipse">
                <a:avLst/>
              </a:prstGeom>
              <a:gradFill flip="none" rotWithShape="1">
                <a:gsLst>
                  <a:gs pos="0">
                    <a:schemeClr val="bg1"/>
                  </a:gs>
                  <a:gs pos="100000">
                    <a:srgbClr val="E8E8E8"/>
                  </a:gs>
                </a:gsLst>
                <a:lin ang="5400000" scaled="1"/>
                <a:tileRect/>
              </a:gradFill>
              <a:ln>
                <a:noFill/>
              </a:ln>
              <a:effectLst>
                <a:innerShdw blurRad="889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 name="矩形 13"/>
          <p:cNvSpPr/>
          <p:nvPr/>
        </p:nvSpPr>
        <p:spPr>
          <a:xfrm>
            <a:off x="0" y="5223310"/>
            <a:ext cx="12192000" cy="1634689"/>
          </a:xfrm>
          <a:prstGeom prst="rect">
            <a:avLst/>
          </a:prstGeom>
          <a:gradFill flip="none" rotWithShape="1">
            <a:gsLst>
              <a:gs pos="0">
                <a:srgbClr val="014924"/>
              </a:gs>
              <a:gs pos="51000">
                <a:srgbClr val="014924"/>
              </a:gs>
              <a:gs pos="80000">
                <a:srgbClr val="014924">
                  <a:alpha val="80000"/>
                </a:srgbClr>
              </a:gs>
              <a:gs pos="100000">
                <a:srgbClr val="014924">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053673"/>
            <a:ext cx="12192000" cy="77108"/>
          </a:xfrm>
          <a:prstGeom prst="rect">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0" y="3399155"/>
            <a:ext cx="12191365" cy="829945"/>
          </a:xfrm>
          <a:prstGeom prst="rect">
            <a:avLst/>
          </a:prstGeom>
          <a:noFill/>
        </p:spPr>
        <p:txBody>
          <a:bodyPr wrap="square" rtlCol="0">
            <a:spAutoFit/>
          </a:bodyPr>
          <a:lstStyle/>
          <a:p>
            <a:pPr algn="ctr"/>
            <a:r>
              <a:rPr lang="zh-CN" sz="4800" b="1" dirty="0">
                <a:solidFill>
                  <a:srgbClr val="014924"/>
                </a:solidFill>
                <a:latin typeface="微软雅黑" panose="020B0503020204020204" pitchFamily="34" charset="-122"/>
                <a:ea typeface="微软雅黑" panose="020B0503020204020204" pitchFamily="34" charset="-122"/>
              </a:rPr>
              <a:t>基于</a:t>
            </a:r>
            <a:r>
              <a:rPr lang="en-US" altLang="zh-CN" sz="4800" b="1" dirty="0">
                <a:solidFill>
                  <a:srgbClr val="014924"/>
                </a:solidFill>
                <a:latin typeface="微软雅黑" panose="020B0503020204020204" pitchFamily="34" charset="-122"/>
                <a:ea typeface="微软雅黑" panose="020B0503020204020204" pitchFamily="34" charset="-122"/>
              </a:rPr>
              <a:t>BART</a:t>
            </a:r>
            <a:r>
              <a:rPr lang="zh-CN" altLang="en-US" sz="4800" b="1" dirty="0">
                <a:solidFill>
                  <a:srgbClr val="014924"/>
                </a:solidFill>
                <a:latin typeface="微软雅黑" panose="020B0503020204020204" pitchFamily="34" charset="-122"/>
                <a:ea typeface="微软雅黑" panose="020B0503020204020204" pitchFamily="34" charset="-122"/>
              </a:rPr>
              <a:t>的钢琴音乐生成</a:t>
            </a:r>
            <a:endParaRPr lang="zh-CN" altLang="en-US" sz="4800" b="1" dirty="0">
              <a:solidFill>
                <a:srgbClr val="014924"/>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21080" y="5804535"/>
            <a:ext cx="3381375" cy="368300"/>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院系：计算机学院 </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5230495" y="5804535"/>
            <a:ext cx="2510790" cy="368300"/>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答辩人：赵子健</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8679843" y="5711170"/>
            <a:ext cx="3247114" cy="922020"/>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指导老师：高成英</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小组成员：赵子健</a:t>
            </a: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曾伟超</a:t>
            </a:r>
            <a:endParaRPr lang="zh-CN" altLang="en-US" dirty="0">
              <a:solidFill>
                <a:schemeClr val="bg1"/>
              </a:solidFill>
              <a:latin typeface="微软雅黑" panose="020B0503020204020204" pitchFamily="34" charset="-122"/>
              <a:ea typeface="微软雅黑" panose="020B0503020204020204" pitchFamily="34" charset="-122"/>
            </a:endParaRPr>
          </a:p>
          <a:p>
            <a:pPr indent="457200">
              <a:buFont typeface="Arial" panose="020B0604020202020204" pitchFamily="34" charset="0"/>
              <a:buNone/>
            </a:pP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何富鹏</a:t>
            </a: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何雨桐</a:t>
            </a: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王一一</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cstate="screen">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5114939" y="650634"/>
            <a:ext cx="1936392" cy="1930811"/>
          </a:xfrm>
          <a:prstGeom prst="rect">
            <a:avLst/>
          </a:prstGeom>
        </p:spPr>
      </p:pic>
      <p:sp>
        <p:nvSpPr>
          <p:cNvPr id="4" name="文本框 3"/>
          <p:cNvSpPr txBox="1"/>
          <p:nvPr/>
        </p:nvSpPr>
        <p:spPr>
          <a:xfrm>
            <a:off x="15240" y="3052445"/>
            <a:ext cx="12177395" cy="368300"/>
          </a:xfrm>
          <a:prstGeom prst="rect">
            <a:avLst/>
          </a:prstGeom>
          <a:noFill/>
        </p:spPr>
        <p:txBody>
          <a:bodyPr wrap="square" rtlCol="0">
            <a:spAutoFit/>
          </a:bodyPr>
          <a:lstStyle/>
          <a:p>
            <a:pPr algn="ctr"/>
            <a:r>
              <a:rPr lang="en-US" altLang="zh-CN">
                <a:latin typeface="等线" panose="02010600030101010101" charset="-122"/>
                <a:ea typeface="等线" panose="02010600030101010101" charset="-122"/>
                <a:cs typeface="等线" panose="02010600030101010101" charset="-122"/>
              </a:rPr>
              <a:t>2023</a:t>
            </a:r>
            <a:r>
              <a:rPr lang="zh-CN" altLang="en-US">
                <a:latin typeface="等线" panose="02010600030101010101" charset="-122"/>
                <a:ea typeface="等线" panose="02010600030101010101" charset="-122"/>
                <a:cs typeface="等线" panose="02010600030101010101" charset="-122"/>
              </a:rPr>
              <a:t>年中山大学大学生创新项目训练计划</a:t>
            </a:r>
            <a:endParaRPr lang="zh-CN" altLang="en-US">
              <a:latin typeface="等线" panose="02010600030101010101" charset="-122"/>
              <a:ea typeface="等线" panose="02010600030101010101" charset="-122"/>
              <a:cs typeface="等线" panose="02010600030101010101" charset="-122"/>
            </a:endParaRPr>
          </a:p>
        </p:txBody>
      </p:sp>
      <p:sp>
        <p:nvSpPr>
          <p:cNvPr id="3" name="文本框 2"/>
          <p:cNvSpPr txBox="1"/>
          <p:nvPr>
            <p:custDataLst>
              <p:tags r:id="rId4"/>
            </p:custDataLst>
          </p:nvPr>
        </p:nvSpPr>
        <p:spPr>
          <a:xfrm>
            <a:off x="15240" y="4652010"/>
            <a:ext cx="12154535" cy="368300"/>
          </a:xfrm>
          <a:prstGeom prst="rect">
            <a:avLst/>
          </a:prstGeom>
          <a:noFill/>
        </p:spPr>
        <p:txBody>
          <a:bodyPr wrap="square" rtlCol="0">
            <a:spAutoFit/>
          </a:bodyPr>
          <a:p>
            <a:pPr algn="ctr"/>
            <a:r>
              <a:rPr lang="en-US">
                <a:latin typeface="等线" panose="02010600030101010101" charset="-122"/>
                <a:ea typeface="等线" panose="02010600030101010101" charset="-122"/>
                <a:cs typeface="等线" panose="02010600030101010101" charset="-122"/>
              </a:rPr>
              <a:t>2023.12.15</a:t>
            </a:r>
            <a:endParaRPr lang="en-US">
              <a:latin typeface="等线" panose="02010600030101010101" charset="-122"/>
              <a:ea typeface="等线" panose="02010600030101010101" charset="-122"/>
              <a:cs typeface="等线" panose="02010600030101010101" charset="-122"/>
            </a:endParaRPr>
          </a:p>
        </p:txBody>
      </p:sp>
    </p:spTree>
  </p:cSld>
  <p:clrMapOvr>
    <a:masterClrMapping/>
  </p:clrMapOvr>
  <p:transition advTm="16458"/>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4000" y="201683"/>
            <a:ext cx="898070" cy="521970"/>
            <a:chOff x="-254000" y="201683"/>
            <a:chExt cx="898070" cy="521970"/>
          </a:xfrm>
        </p:grpSpPr>
        <p:sp>
          <p:nvSpPr>
            <p:cNvPr id="5" name="圆角矩形 4"/>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701167" y="144940"/>
            <a:ext cx="1807210" cy="582295"/>
          </a:xfrm>
          <a:prstGeom prst="rect">
            <a:avLst/>
          </a:prstGeom>
          <a:noFill/>
        </p:spPr>
        <p:txBody>
          <a:bodyPr wrap="none" lIns="91436" tIns="45718" rIns="91436" bIns="45718"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项目创新</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513330" y="217805"/>
            <a:ext cx="10167620" cy="439420"/>
            <a:chOff x="2584397" y="217491"/>
            <a:chExt cx="10096500" cy="439541"/>
          </a:xfrm>
        </p:grpSpPr>
        <p:sp>
          <p:nvSpPr>
            <p:cNvPr id="4" name="圆角矩形 3"/>
            <p:cNvSpPr/>
            <p:nvPr/>
          </p:nvSpPr>
          <p:spPr>
            <a:xfrm>
              <a:off x="2584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flipV="1">
              <a:off x="2597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4" name="图片 43"/>
          <p:cNvPicPr>
            <a:picLocks noChangeAspect="1"/>
          </p:cNvPicPr>
          <p:nvPr/>
        </p:nvPicPr>
        <p:blipFill rotWithShape="1">
          <a:blip r:embed="rId1" cstate="screen"/>
          <a:srcRect/>
          <a:stretch>
            <a:fillRect/>
          </a:stretch>
        </p:blipFill>
        <p:spPr>
          <a:xfrm>
            <a:off x="10733656" y="176254"/>
            <a:ext cx="1264639" cy="444778"/>
          </a:xfrm>
          <a:prstGeom prst="rect">
            <a:avLst/>
          </a:prstGeom>
        </p:spPr>
      </p:pic>
      <p:sp>
        <p:nvSpPr>
          <p:cNvPr id="16" name="灯片编号占位符 15"/>
          <p:cNvSpPr>
            <a:spLocks noGrp="1"/>
          </p:cNvSpPr>
          <p:nvPr>
            <p:ph type="sldNum" sz="quarter" idx="12"/>
          </p:nvPr>
        </p:nvSpPr>
        <p:spPr/>
        <p:txBody>
          <a:bodyPr/>
          <a:p>
            <a:fld id="{01635508-54A0-4FB0-A4C5-6467DE85E924}" type="slidenum">
              <a:rPr lang="zh-CN" altLang="en-US" smtClean="0"/>
            </a:fld>
            <a:endParaRPr lang="zh-CN" altLang="en-US"/>
          </a:p>
        </p:txBody>
      </p:sp>
      <p:pic>
        <p:nvPicPr>
          <p:cNvPr id="23" name="图片 22"/>
          <p:cNvPicPr>
            <a:picLocks noChangeAspect="1"/>
          </p:cNvPicPr>
          <p:nvPr>
            <p:custDataLst>
              <p:tags r:id="rId2"/>
            </p:custDataLst>
          </p:nvPr>
        </p:nvPicPr>
        <p:blipFill>
          <a:blip r:embed="rId3"/>
          <a:stretch>
            <a:fillRect/>
          </a:stretch>
        </p:blipFill>
        <p:spPr>
          <a:xfrm>
            <a:off x="3829685" y="1556385"/>
            <a:ext cx="4358640" cy="3326765"/>
          </a:xfrm>
          <a:prstGeom prst="rect">
            <a:avLst/>
          </a:prstGeom>
        </p:spPr>
      </p:pic>
      <p:sp>
        <p:nvSpPr>
          <p:cNvPr id="24" name="文本框 23"/>
          <p:cNvSpPr txBox="1"/>
          <p:nvPr>
            <p:custDataLst>
              <p:tags r:id="rId4"/>
            </p:custDataLst>
          </p:nvPr>
        </p:nvSpPr>
        <p:spPr>
          <a:xfrm>
            <a:off x="5140325" y="4947285"/>
            <a:ext cx="1736725" cy="275590"/>
          </a:xfrm>
          <a:prstGeom prst="rect">
            <a:avLst/>
          </a:prstGeom>
          <a:noFill/>
        </p:spPr>
        <p:txBody>
          <a:bodyPr wrap="none" rtlCol="0" anchor="t">
            <a:spAutoFit/>
          </a:bodyPr>
          <a:p>
            <a:r>
              <a:rPr lang="zh-CN" altLang="en-US" sz="1200" b="1" dirty="0">
                <a:solidFill>
                  <a:srgbClr val="014924"/>
                </a:solidFill>
                <a:latin typeface="等线" panose="02010600030101010101" charset="-122"/>
                <a:ea typeface="等线" panose="02010600030101010101" charset="-122"/>
                <a:cs typeface="等线" panose="02010600030101010101" charset="-122"/>
                <a:sym typeface="+mn-ea"/>
              </a:rPr>
              <a:t>图</a:t>
            </a:r>
            <a:r>
              <a:rPr lang="en-US" altLang="zh-CN" sz="1200" b="1" dirty="0">
                <a:solidFill>
                  <a:srgbClr val="014924"/>
                </a:solidFill>
                <a:latin typeface="等线" panose="02010600030101010101" charset="-122"/>
                <a:ea typeface="等线" panose="02010600030101010101" charset="-122"/>
                <a:cs typeface="等线" panose="02010600030101010101" charset="-122"/>
                <a:sym typeface="+mn-ea"/>
              </a:rPr>
              <a:t>3.</a:t>
            </a:r>
            <a:r>
              <a:rPr lang="en-US" sz="1200" b="1" dirty="0">
                <a:solidFill>
                  <a:srgbClr val="014924"/>
                </a:solidFill>
                <a:latin typeface="等线" panose="02010600030101010101" charset="-122"/>
                <a:ea typeface="等线" panose="02010600030101010101" charset="-122"/>
                <a:cs typeface="等线" panose="02010600030101010101" charset="-122"/>
                <a:sym typeface="+mn-ea"/>
              </a:rPr>
              <a:t>2 Octuple</a:t>
            </a:r>
            <a:r>
              <a:rPr lang="zh-CN" altLang="en-US" sz="1200" b="1" dirty="0">
                <a:solidFill>
                  <a:srgbClr val="014924"/>
                </a:solidFill>
                <a:latin typeface="等线" panose="02010600030101010101" charset="-122"/>
                <a:ea typeface="等线" panose="02010600030101010101" charset="-122"/>
                <a:cs typeface="等线" panose="02010600030101010101" charset="-122"/>
                <a:sym typeface="+mn-ea"/>
              </a:rPr>
              <a:t>表示方法</a:t>
            </a:r>
            <a:endParaRPr lang="zh-CN" altLang="en-US" sz="1200" b="1" dirty="0">
              <a:solidFill>
                <a:srgbClr val="014924"/>
              </a:solidFill>
              <a:latin typeface="等线" panose="02010600030101010101" charset="-122"/>
              <a:ea typeface="等线" panose="02010600030101010101" charset="-122"/>
              <a:cs typeface="等线" panose="02010600030101010101" charset="-122"/>
              <a:sym typeface="+mn-ea"/>
            </a:endParaRPr>
          </a:p>
        </p:txBody>
      </p:sp>
      <p:sp>
        <p:nvSpPr>
          <p:cNvPr id="25" name="文本框 24"/>
          <p:cNvSpPr txBox="1"/>
          <p:nvPr/>
        </p:nvSpPr>
        <p:spPr>
          <a:xfrm>
            <a:off x="533400" y="5222875"/>
            <a:ext cx="11464925" cy="659130"/>
          </a:xfrm>
          <a:prstGeom prst="rect">
            <a:avLst/>
          </a:prstGeom>
          <a:noFill/>
        </p:spPr>
        <p:txBody>
          <a:bodyPr wrap="square" rtlCol="0">
            <a:noAutofit/>
          </a:bodyPr>
          <a:p>
            <a:pPr indent="457200"/>
            <a:r>
              <a:rPr lang="en-US" altLang="zh-CN">
                <a:latin typeface="等线" panose="02010600030101010101" charset="-122"/>
                <a:ea typeface="等线" panose="02010600030101010101" charset="-122"/>
                <a:cs typeface="等线" panose="02010600030101010101" charset="-122"/>
              </a:rPr>
              <a:t>Octuple</a:t>
            </a:r>
            <a:r>
              <a:rPr lang="en-US" altLang="zh-CN" baseline="30000">
                <a:latin typeface="等线" panose="02010600030101010101" charset="-122"/>
                <a:ea typeface="等线" panose="02010600030101010101" charset="-122"/>
                <a:cs typeface="等线" panose="02010600030101010101" charset="-122"/>
              </a:rPr>
              <a:t>[7]</a:t>
            </a:r>
            <a:r>
              <a:rPr lang="zh-CN" altLang="en-US">
                <a:latin typeface="等线" panose="02010600030101010101" charset="-122"/>
                <a:ea typeface="等线" panose="02010600030101010101" charset="-122"/>
                <a:cs typeface="等线" panose="02010600030101010101" charset="-122"/>
              </a:rPr>
              <a:t>的基本元素包括：音符所处的小节（Bar）、音符在小节中的位置（Position）、音高（Pitch）、音长（Duration）、力度（Velocity）、乐器编号（Instrument）、速度（BPM）和拍号（Tempo）</a:t>
            </a:r>
            <a:endParaRPr lang="zh-CN" altLang="en-US">
              <a:latin typeface="等线" panose="02010600030101010101" charset="-122"/>
              <a:ea typeface="等线" panose="02010600030101010101" charset="-122"/>
              <a:cs typeface="等线" panose="02010600030101010101" charset="-122"/>
            </a:endParaRPr>
          </a:p>
        </p:txBody>
      </p:sp>
      <p:sp>
        <p:nvSpPr>
          <p:cNvPr id="26" name="文本框 25"/>
          <p:cNvSpPr txBox="1"/>
          <p:nvPr>
            <p:custDataLst>
              <p:tags r:id="rId5"/>
            </p:custDataLst>
          </p:nvPr>
        </p:nvSpPr>
        <p:spPr>
          <a:xfrm>
            <a:off x="643890" y="943610"/>
            <a:ext cx="8385810" cy="521970"/>
          </a:xfrm>
          <a:prstGeom prst="rect">
            <a:avLst/>
          </a:prstGeom>
          <a:noFill/>
        </p:spPr>
        <p:txBody>
          <a:bodyPr wrap="square" rtlCol="0">
            <a:spAutoFit/>
          </a:bodyPr>
          <a:p>
            <a:r>
              <a:rPr lang="en-US" altLang="zh-CN" sz="2800" b="1">
                <a:latin typeface="等线" panose="02010600030101010101" charset="-122"/>
                <a:ea typeface="等线" panose="02010600030101010101" charset="-122"/>
                <a:cs typeface="等线" panose="02010600030101010101" charset="-122"/>
                <a:sym typeface="+mn-ea"/>
              </a:rPr>
              <a:t>3.2  </a:t>
            </a:r>
            <a:r>
              <a:rPr lang="zh-CN" altLang="en-US" sz="2800" b="1">
                <a:latin typeface="等线" panose="02010600030101010101" charset="-122"/>
                <a:ea typeface="等线" panose="02010600030101010101" charset="-122"/>
                <a:cs typeface="等线" panose="02010600030101010101" charset="-122"/>
                <a:sym typeface="+mn-ea"/>
              </a:rPr>
              <a:t>符号化音乐表示方法</a:t>
            </a:r>
            <a:r>
              <a:rPr lang="en-US" altLang="zh-CN" sz="2800" b="1">
                <a:latin typeface="等线" panose="02010600030101010101" charset="-122"/>
                <a:ea typeface="等线" panose="02010600030101010101" charset="-122"/>
                <a:cs typeface="等线" panose="02010600030101010101" charset="-122"/>
                <a:sym typeface="+mn-ea"/>
              </a:rPr>
              <a:t>——Octuple</a:t>
            </a:r>
            <a:endParaRPr lang="zh-CN" altLang="en-US" sz="2800" b="1">
              <a:latin typeface="等线" panose="02010600030101010101" charset="-122"/>
              <a:ea typeface="等线" panose="02010600030101010101" charset="-122"/>
              <a:cs typeface="等线" panose="02010600030101010101" charset="-122"/>
            </a:endParaRPr>
          </a:p>
        </p:txBody>
      </p:sp>
    </p:spTree>
  </p:cSld>
  <p:clrMapOvr>
    <a:masterClrMapping/>
  </p:clrMapOvr>
  <p:transition advTm="17044"/>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4000" y="201683"/>
            <a:ext cx="898070" cy="521970"/>
            <a:chOff x="-254000" y="201683"/>
            <a:chExt cx="898070" cy="521970"/>
          </a:xfrm>
        </p:grpSpPr>
        <p:sp>
          <p:nvSpPr>
            <p:cNvPr id="5" name="圆角矩形 4"/>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3</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701167" y="144940"/>
            <a:ext cx="1807210" cy="582295"/>
          </a:xfrm>
          <a:prstGeom prst="rect">
            <a:avLst/>
          </a:prstGeom>
          <a:noFill/>
        </p:spPr>
        <p:txBody>
          <a:bodyPr wrap="none" lIns="91436" tIns="45718" rIns="91436" bIns="45718"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项目创新</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507615" y="217805"/>
            <a:ext cx="10554335" cy="439420"/>
            <a:chOff x="2965397" y="217491"/>
            <a:chExt cx="10096500" cy="439541"/>
          </a:xfrm>
        </p:grpSpPr>
        <p:sp>
          <p:nvSpPr>
            <p:cNvPr id="4" name="圆角矩形 3"/>
            <p:cNvSpPr/>
            <p:nvPr/>
          </p:nvSpPr>
          <p:spPr>
            <a:xfrm>
              <a:off x="2965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圆角矩形 7"/>
            <p:cNvSpPr/>
            <p:nvPr/>
          </p:nvSpPr>
          <p:spPr>
            <a:xfrm flipV="1">
              <a:off x="2978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1" name="图片 80"/>
          <p:cNvPicPr>
            <a:picLocks noChangeAspect="1"/>
          </p:cNvPicPr>
          <p:nvPr/>
        </p:nvPicPr>
        <p:blipFill rotWithShape="1">
          <a:blip r:embed="rId1" cstate="screen"/>
          <a:srcRect/>
          <a:stretch>
            <a:fillRect/>
          </a:stretch>
        </p:blipFill>
        <p:spPr>
          <a:xfrm>
            <a:off x="10733656" y="176254"/>
            <a:ext cx="1264639" cy="444778"/>
          </a:xfrm>
          <a:prstGeom prst="rect">
            <a:avLst/>
          </a:prstGeom>
        </p:spPr>
      </p:pic>
      <p:sp>
        <p:nvSpPr>
          <p:cNvPr id="19" name="文本框 18"/>
          <p:cNvSpPr txBox="1"/>
          <p:nvPr/>
        </p:nvSpPr>
        <p:spPr>
          <a:xfrm>
            <a:off x="643890" y="943610"/>
            <a:ext cx="4126230" cy="521970"/>
          </a:xfrm>
          <a:prstGeom prst="rect">
            <a:avLst/>
          </a:prstGeom>
          <a:noFill/>
        </p:spPr>
        <p:txBody>
          <a:bodyPr wrap="square" rtlCol="0">
            <a:spAutoFit/>
          </a:bodyPr>
          <a:lstStyle/>
          <a:p>
            <a:r>
              <a:rPr lang="en-US" altLang="zh-CN" sz="2800" b="1">
                <a:latin typeface="等线" panose="02010600030101010101" charset="-122"/>
                <a:ea typeface="等线" panose="02010600030101010101" charset="-122"/>
                <a:cs typeface="等线" panose="02010600030101010101" charset="-122"/>
              </a:rPr>
              <a:t>3.3  PianoBART</a:t>
            </a:r>
            <a:r>
              <a:rPr lang="zh-CN" altLang="en-US" sz="2800" b="1">
                <a:latin typeface="等线" panose="02010600030101010101" charset="-122"/>
                <a:ea typeface="等线" panose="02010600030101010101" charset="-122"/>
                <a:cs typeface="等线" panose="02010600030101010101" charset="-122"/>
              </a:rPr>
              <a:t>预训练</a:t>
            </a:r>
            <a:endParaRPr lang="zh-CN" altLang="en-US" sz="2800" b="1">
              <a:latin typeface="等线" panose="02010600030101010101" charset="-122"/>
              <a:ea typeface="等线" panose="02010600030101010101" charset="-122"/>
              <a:cs typeface="等线" panose="02010600030101010101" charset="-122"/>
            </a:endParaRPr>
          </a:p>
        </p:txBody>
      </p:sp>
      <p:sp>
        <p:nvSpPr>
          <p:cNvPr id="12" name="文本框 11"/>
          <p:cNvSpPr txBox="1"/>
          <p:nvPr/>
        </p:nvSpPr>
        <p:spPr>
          <a:xfrm>
            <a:off x="533400" y="1465580"/>
            <a:ext cx="11464925" cy="645160"/>
          </a:xfrm>
          <a:prstGeom prst="rect">
            <a:avLst/>
          </a:prstGeom>
          <a:noFill/>
        </p:spPr>
        <p:txBody>
          <a:bodyPr wrap="square" rtlCol="0">
            <a:spAutoFit/>
          </a:bodyPr>
          <a:p>
            <a:pPr indent="457200"/>
            <a:r>
              <a:rPr lang="en-US" altLang="zh-CN" dirty="0" smtClean="0">
                <a:latin typeface="等线" panose="02010600030101010101" charset="-122"/>
                <a:ea typeface="等线" panose="02010600030101010101" charset="-122"/>
                <a:cs typeface="等线" panose="02010600030101010101" charset="-122"/>
                <a:sym typeface="+mn-ea"/>
              </a:rPr>
              <a:t>BART</a:t>
            </a:r>
            <a:r>
              <a:rPr lang="zh-CN" altLang="en-US" dirty="0" smtClean="0">
                <a:latin typeface="等线" panose="02010600030101010101" charset="-122"/>
                <a:ea typeface="等线" panose="02010600030101010101" charset="-122"/>
                <a:cs typeface="等线" panose="02010600030101010101" charset="-122"/>
                <a:sym typeface="+mn-ea"/>
              </a:rPr>
              <a:t>的预训练</a:t>
            </a:r>
            <a:r>
              <a:rPr lang="zh-CN" altLang="zh-CN" dirty="0" smtClean="0">
                <a:latin typeface="等线" panose="02010600030101010101" charset="-122"/>
                <a:ea typeface="等线" panose="02010600030101010101" charset="-122"/>
                <a:cs typeface="等线" panose="02010600030101010101" charset="-122"/>
                <a:sym typeface="+mn-ea"/>
              </a:rPr>
              <a:t>采用破坏文档并恢复的形式</a:t>
            </a:r>
            <a:r>
              <a:rPr lang="zh-CN" altLang="en-US" dirty="0" smtClean="0">
                <a:latin typeface="等线" panose="02010600030101010101" charset="-122"/>
                <a:ea typeface="等线" panose="02010600030101010101" charset="-122"/>
                <a:cs typeface="等线" panose="02010600030101010101" charset="-122"/>
                <a:sym typeface="+mn-ea"/>
              </a:rPr>
              <a:t>，</a:t>
            </a:r>
            <a:r>
              <a:rPr lang="zh-CN" altLang="zh-CN" dirty="0" smtClean="0">
                <a:latin typeface="等线" panose="02010600030101010101" charset="-122"/>
                <a:ea typeface="等线" panose="02010600030101010101" charset="-122"/>
                <a:cs typeface="等线" panose="02010600030101010101" charset="-122"/>
                <a:sym typeface="+mn-ea"/>
              </a:rPr>
              <a:t>因此第一步是选择特定的对象进行破坏，之后训练模型对其进行恢复。</a:t>
            </a:r>
            <a:endParaRPr lang="en-US" altLang="zh-CN" dirty="0" smtClean="0">
              <a:solidFill>
                <a:srgbClr val="FF0000"/>
              </a:solidFill>
              <a:latin typeface="等线" panose="02010600030101010101" charset="-122"/>
              <a:ea typeface="等线" panose="02010600030101010101" charset="-122"/>
              <a:cs typeface="等线" panose="02010600030101010101" charset="-122"/>
              <a:sym typeface="+mn-ea"/>
            </a:endParaRPr>
          </a:p>
        </p:txBody>
      </p:sp>
      <p:sp>
        <p:nvSpPr>
          <p:cNvPr id="18" name="灯片编号占位符 17"/>
          <p:cNvSpPr>
            <a:spLocks noGrp="1"/>
          </p:cNvSpPr>
          <p:nvPr>
            <p:ph type="sldNum" sz="quarter" idx="12"/>
          </p:nvPr>
        </p:nvSpPr>
        <p:spPr/>
        <p:txBody>
          <a:bodyPr/>
          <a:p>
            <a:fld id="{01635508-54A0-4FB0-A4C5-6467DE85E924}" type="slidenum">
              <a:rPr lang="zh-CN" altLang="en-US" smtClean="0"/>
            </a:fld>
            <a:endParaRPr lang="zh-CN" altLang="en-US"/>
          </a:p>
        </p:txBody>
      </p:sp>
      <p:pic>
        <p:nvPicPr>
          <p:cNvPr id="9" name="图片 8"/>
          <p:cNvPicPr>
            <a:picLocks noChangeAspect="1"/>
          </p:cNvPicPr>
          <p:nvPr>
            <p:custDataLst>
              <p:tags r:id="rId2"/>
            </p:custDataLst>
          </p:nvPr>
        </p:nvPicPr>
        <p:blipFill>
          <a:blip r:embed="rId3"/>
          <a:srcRect l="2734" r="2130"/>
          <a:stretch>
            <a:fillRect/>
          </a:stretch>
        </p:blipFill>
        <p:spPr>
          <a:xfrm>
            <a:off x="3844925" y="1840230"/>
            <a:ext cx="4841875" cy="3540760"/>
          </a:xfrm>
          <a:prstGeom prst="rect">
            <a:avLst/>
          </a:prstGeom>
        </p:spPr>
      </p:pic>
      <p:sp>
        <p:nvSpPr>
          <p:cNvPr id="13" name="文本框 12"/>
          <p:cNvSpPr txBox="1"/>
          <p:nvPr>
            <p:custDataLst>
              <p:tags r:id="rId4"/>
            </p:custDataLst>
          </p:nvPr>
        </p:nvSpPr>
        <p:spPr>
          <a:xfrm>
            <a:off x="5135880" y="5478145"/>
            <a:ext cx="2259330" cy="275590"/>
          </a:xfrm>
          <a:prstGeom prst="rect">
            <a:avLst/>
          </a:prstGeom>
          <a:noFill/>
        </p:spPr>
        <p:txBody>
          <a:bodyPr wrap="none" rtlCol="0" anchor="t">
            <a:spAutoFit/>
          </a:bodyPr>
          <a:p>
            <a:r>
              <a:rPr lang="zh-CN" altLang="en-US" sz="1200" b="1" dirty="0">
                <a:solidFill>
                  <a:srgbClr val="014924"/>
                </a:solidFill>
                <a:latin typeface="等线" panose="02010600030101010101" charset="-122"/>
                <a:ea typeface="等线" panose="02010600030101010101" charset="-122"/>
                <a:cs typeface="等线" panose="02010600030101010101" charset="-122"/>
                <a:sym typeface="+mn-ea"/>
              </a:rPr>
              <a:t>图</a:t>
            </a:r>
            <a:r>
              <a:rPr lang="en-US" altLang="zh-CN" sz="1200" b="1" dirty="0">
                <a:solidFill>
                  <a:srgbClr val="014924"/>
                </a:solidFill>
                <a:latin typeface="等线" panose="02010600030101010101" charset="-122"/>
                <a:ea typeface="等线" panose="02010600030101010101" charset="-122"/>
                <a:cs typeface="等线" panose="02010600030101010101" charset="-122"/>
                <a:sym typeface="+mn-ea"/>
              </a:rPr>
              <a:t>3</a:t>
            </a:r>
            <a:r>
              <a:rPr lang="en-US" altLang="zh-CN" sz="1200" b="1" dirty="0">
                <a:solidFill>
                  <a:srgbClr val="014924"/>
                </a:solidFill>
                <a:latin typeface="等线" panose="02010600030101010101" charset="-122"/>
                <a:ea typeface="等线" panose="02010600030101010101" charset="-122"/>
                <a:cs typeface="等线" panose="02010600030101010101" charset="-122"/>
                <a:sym typeface="+mn-ea"/>
              </a:rPr>
              <a:t>.3 </a:t>
            </a:r>
            <a:r>
              <a:rPr lang="zh-CN" altLang="en-US" sz="1200" b="1" dirty="0">
                <a:solidFill>
                  <a:srgbClr val="014924"/>
                </a:solidFill>
                <a:latin typeface="等线" panose="02010600030101010101" charset="-122"/>
                <a:ea typeface="等线" panose="02010600030101010101" charset="-122"/>
                <a:cs typeface="等线" panose="02010600030101010101" charset="-122"/>
                <a:sym typeface="+mn-ea"/>
              </a:rPr>
              <a:t>预训练过程中的信息泄露</a:t>
            </a:r>
            <a:endParaRPr lang="zh-CN" altLang="en-US" sz="1200" b="1" dirty="0">
              <a:solidFill>
                <a:srgbClr val="014924"/>
              </a:solidFill>
              <a:latin typeface="等线" panose="02010600030101010101" charset="-122"/>
              <a:ea typeface="等线" panose="02010600030101010101" charset="-122"/>
              <a:cs typeface="等线" panose="02010600030101010101" charset="-122"/>
              <a:sym typeface="+mn-ea"/>
            </a:endParaRPr>
          </a:p>
        </p:txBody>
      </p:sp>
      <p:sp>
        <p:nvSpPr>
          <p:cNvPr id="10" name="文本框 9"/>
          <p:cNvSpPr txBox="1"/>
          <p:nvPr>
            <p:custDataLst>
              <p:tags r:id="rId5"/>
            </p:custDataLst>
          </p:nvPr>
        </p:nvSpPr>
        <p:spPr>
          <a:xfrm>
            <a:off x="452120" y="5755640"/>
            <a:ext cx="11419840" cy="861695"/>
          </a:xfrm>
          <a:prstGeom prst="rect">
            <a:avLst/>
          </a:prstGeom>
          <a:noFill/>
        </p:spPr>
        <p:txBody>
          <a:bodyPr wrap="square" rtlCol="0">
            <a:noAutofit/>
          </a:bodyPr>
          <a:p>
            <a:pPr indent="457200"/>
            <a:r>
              <a:rPr lang="zh-CN" altLang="en-US">
                <a:latin typeface="等线" panose="02010600030101010101" charset="-122"/>
                <a:ea typeface="等线" panose="02010600030101010101" charset="-122"/>
                <a:cs typeface="等线" panose="02010600030101010101" charset="-122"/>
              </a:rPr>
              <a:t>然而音乐中某些元素经常不断重复，</a:t>
            </a:r>
            <a:r>
              <a:rPr lang="zh-CN">
                <a:latin typeface="等线" panose="02010600030101010101" charset="-122"/>
                <a:ea typeface="等线" panose="02010600030101010101" charset="-122"/>
                <a:cs typeface="等线" panose="02010600030101010101" charset="-122"/>
              </a:rPr>
              <a:t>使用</a:t>
            </a:r>
            <a:r>
              <a:rPr>
                <a:latin typeface="等线" panose="02010600030101010101" charset="-122"/>
                <a:ea typeface="等线" panose="02010600030101010101" charset="-122"/>
                <a:cs typeface="等线" panose="02010600030101010101" charset="-122"/>
              </a:rPr>
              <a:t>传统的</a:t>
            </a:r>
            <a:r>
              <a:rPr lang="zh-CN">
                <a:latin typeface="等线" panose="02010600030101010101" charset="-122"/>
                <a:ea typeface="等线" panose="02010600030101010101" charset="-122"/>
                <a:cs typeface="等线" panose="02010600030101010101" charset="-122"/>
                <a:sym typeface="+mn-ea"/>
              </a:rPr>
              <a:t>预训练</a:t>
            </a:r>
            <a:r>
              <a:rPr>
                <a:latin typeface="等线" panose="02010600030101010101" charset="-122"/>
                <a:ea typeface="等线" panose="02010600030101010101" charset="-122"/>
                <a:cs typeface="等线" panose="02010600030101010101" charset="-122"/>
                <a:sym typeface="+mn-ea"/>
              </a:rPr>
              <a:t>策略</a:t>
            </a:r>
            <a:r>
              <a:rPr lang="zh-CN">
                <a:latin typeface="等线" panose="02010600030101010101" charset="-122"/>
                <a:ea typeface="等线" panose="02010600030101010101" charset="-122"/>
                <a:cs typeface="等线" panose="02010600030101010101" charset="-122"/>
                <a:sym typeface="+mn-ea"/>
              </a:rPr>
              <a:t>如</a:t>
            </a:r>
            <a:r>
              <a:rPr>
                <a:latin typeface="等线" panose="02010600030101010101" charset="-122"/>
                <a:ea typeface="等线" panose="02010600030101010101" charset="-122"/>
                <a:cs typeface="等线" panose="02010600030101010101" charset="-122"/>
              </a:rPr>
              <a:t>掩码语言模型（Masked Language Model，MLM）</a:t>
            </a:r>
            <a:r>
              <a:rPr lang="zh-CN">
                <a:latin typeface="等线" panose="02010600030101010101" charset="-122"/>
                <a:ea typeface="等线" panose="02010600030101010101" charset="-122"/>
                <a:cs typeface="等线" panose="02010600030101010101" charset="-122"/>
              </a:rPr>
              <a:t>的</a:t>
            </a:r>
            <a:r>
              <a:rPr>
                <a:latin typeface="等线" panose="02010600030101010101" charset="-122"/>
                <a:ea typeface="等线" panose="02010600030101010101" charset="-122"/>
                <a:cs typeface="等线" panose="02010600030101010101" charset="-122"/>
              </a:rPr>
              <a:t>可能会导致</a:t>
            </a:r>
            <a:r>
              <a:rPr b="1">
                <a:latin typeface="等线" panose="02010600030101010101" charset="-122"/>
                <a:ea typeface="等线" panose="02010600030101010101" charset="-122"/>
                <a:cs typeface="等线" panose="02010600030101010101" charset="-122"/>
              </a:rPr>
              <a:t>信息泄露</a:t>
            </a:r>
            <a:r>
              <a:rPr>
                <a:latin typeface="等线" panose="02010600030101010101" charset="-122"/>
                <a:ea typeface="等线" panose="02010600030101010101" charset="-122"/>
                <a:cs typeface="等线" panose="02010600030101010101" charset="-122"/>
              </a:rPr>
              <a:t>问题。在这种策略下，模型可能会简单地从邻近的token中复制属性的值，而没有真正学习到音乐的模式。这可能导致模型难以提取音乐的结构特征和上下文关系。</a:t>
            </a:r>
            <a:endParaRPr>
              <a:latin typeface="等线" panose="02010600030101010101" charset="-122"/>
              <a:ea typeface="等线" panose="02010600030101010101" charset="-122"/>
              <a:cs typeface="等线" panose="02010600030101010101" charset="-122"/>
            </a:endParaRPr>
          </a:p>
        </p:txBody>
      </p:sp>
    </p:spTree>
  </p:cSld>
  <p:clrMapOvr>
    <a:masterClrMapping/>
  </p:clrMapOvr>
  <p:transition advTm="3606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srcRect t="52752"/>
          <a:stretch>
            <a:fillRect/>
          </a:stretch>
        </p:blipFill>
        <p:spPr>
          <a:xfrm>
            <a:off x="5013960" y="2438400"/>
            <a:ext cx="4588510" cy="1725930"/>
          </a:xfrm>
          <a:prstGeom prst="rect">
            <a:avLst/>
          </a:prstGeom>
        </p:spPr>
      </p:pic>
      <p:pic>
        <p:nvPicPr>
          <p:cNvPr id="11" name="图片 10"/>
          <p:cNvPicPr>
            <a:picLocks noChangeAspect="1"/>
          </p:cNvPicPr>
          <p:nvPr>
            <p:custDataLst>
              <p:tags r:id="rId3"/>
            </p:custDataLst>
          </p:nvPr>
        </p:nvPicPr>
        <p:blipFill>
          <a:blip r:embed="rId2"/>
          <a:srcRect b="48349"/>
          <a:stretch>
            <a:fillRect/>
          </a:stretch>
        </p:blipFill>
        <p:spPr>
          <a:xfrm>
            <a:off x="492125" y="2439035"/>
            <a:ext cx="4588510" cy="1727835"/>
          </a:xfrm>
          <a:prstGeom prst="rect">
            <a:avLst/>
          </a:prstGeom>
        </p:spPr>
      </p:pic>
      <p:grpSp>
        <p:nvGrpSpPr>
          <p:cNvPr id="2" name="组合 1"/>
          <p:cNvGrpSpPr/>
          <p:nvPr/>
        </p:nvGrpSpPr>
        <p:grpSpPr>
          <a:xfrm>
            <a:off x="-254000" y="201683"/>
            <a:ext cx="898070" cy="521970"/>
            <a:chOff x="-254000" y="201683"/>
            <a:chExt cx="898070" cy="521970"/>
          </a:xfrm>
        </p:grpSpPr>
        <p:sp>
          <p:nvSpPr>
            <p:cNvPr id="5" name="圆角矩形 4"/>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3</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701167" y="144940"/>
            <a:ext cx="1807210" cy="582295"/>
          </a:xfrm>
          <a:prstGeom prst="rect">
            <a:avLst/>
          </a:prstGeom>
          <a:noFill/>
        </p:spPr>
        <p:txBody>
          <a:bodyPr wrap="none" lIns="91436" tIns="45718" rIns="91436" bIns="45718"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项目创新</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965397" y="217491"/>
            <a:ext cx="10096500" cy="439541"/>
            <a:chOff x="2965397" y="217491"/>
            <a:chExt cx="10096500" cy="439541"/>
          </a:xfrm>
        </p:grpSpPr>
        <p:sp>
          <p:nvSpPr>
            <p:cNvPr id="4" name="圆角矩形 3"/>
            <p:cNvSpPr/>
            <p:nvPr/>
          </p:nvSpPr>
          <p:spPr>
            <a:xfrm>
              <a:off x="2965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圆角矩形 7"/>
            <p:cNvSpPr/>
            <p:nvPr/>
          </p:nvSpPr>
          <p:spPr>
            <a:xfrm flipV="1">
              <a:off x="2978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1" name="图片 80"/>
          <p:cNvPicPr>
            <a:picLocks noChangeAspect="1"/>
          </p:cNvPicPr>
          <p:nvPr/>
        </p:nvPicPr>
        <p:blipFill rotWithShape="1">
          <a:blip r:embed="rId4" cstate="screen"/>
          <a:srcRect/>
          <a:stretch>
            <a:fillRect/>
          </a:stretch>
        </p:blipFill>
        <p:spPr>
          <a:xfrm>
            <a:off x="10733656" y="176254"/>
            <a:ext cx="1264639" cy="444778"/>
          </a:xfrm>
          <a:prstGeom prst="rect">
            <a:avLst/>
          </a:prstGeom>
        </p:spPr>
      </p:pic>
      <p:sp>
        <p:nvSpPr>
          <p:cNvPr id="19" name="文本框 18"/>
          <p:cNvSpPr txBox="1"/>
          <p:nvPr/>
        </p:nvSpPr>
        <p:spPr>
          <a:xfrm>
            <a:off x="425450" y="792480"/>
            <a:ext cx="4126230" cy="1283335"/>
          </a:xfrm>
          <a:prstGeom prst="rect">
            <a:avLst/>
          </a:prstGeom>
          <a:noFill/>
        </p:spPr>
        <p:txBody>
          <a:bodyPr wrap="square" rtlCol="0">
            <a:noAutofit/>
          </a:bodyPr>
          <a:lstStyle/>
          <a:p>
            <a:endParaRPr lang="zh-CN" altLang="en-US" sz="2000" b="1">
              <a:latin typeface="等线" panose="02010600030101010101" charset="-122"/>
              <a:ea typeface="等线" panose="02010600030101010101" charset="-122"/>
              <a:cs typeface="等线" panose="02010600030101010101" charset="-122"/>
            </a:endParaRPr>
          </a:p>
        </p:txBody>
      </p:sp>
      <p:sp>
        <p:nvSpPr>
          <p:cNvPr id="14" name="文本框 13"/>
          <p:cNvSpPr txBox="1"/>
          <p:nvPr>
            <p:custDataLst>
              <p:tags r:id="rId5"/>
            </p:custDataLst>
          </p:nvPr>
        </p:nvSpPr>
        <p:spPr>
          <a:xfrm>
            <a:off x="5292725" y="4210685"/>
            <a:ext cx="1802130" cy="275590"/>
          </a:xfrm>
          <a:prstGeom prst="rect">
            <a:avLst/>
          </a:prstGeom>
          <a:noFill/>
        </p:spPr>
        <p:txBody>
          <a:bodyPr wrap="none" rtlCol="0" anchor="t">
            <a:spAutoFit/>
          </a:bodyPr>
          <a:p>
            <a:r>
              <a:rPr lang="zh-CN" altLang="en-US" sz="1200" b="1" dirty="0">
                <a:solidFill>
                  <a:srgbClr val="014924"/>
                </a:solidFill>
                <a:latin typeface="等线" panose="02010600030101010101" charset="-122"/>
                <a:ea typeface="等线" panose="02010600030101010101" charset="-122"/>
                <a:cs typeface="等线" panose="02010600030101010101" charset="-122"/>
                <a:sym typeface="+mn-ea"/>
              </a:rPr>
              <a:t>图</a:t>
            </a:r>
            <a:r>
              <a:rPr lang="en-US" altLang="zh-CN" sz="1200" b="1" dirty="0">
                <a:solidFill>
                  <a:srgbClr val="014924"/>
                </a:solidFill>
                <a:latin typeface="等线" panose="02010600030101010101" charset="-122"/>
                <a:ea typeface="等线" panose="02010600030101010101" charset="-122"/>
                <a:cs typeface="等线" panose="02010600030101010101" charset="-122"/>
                <a:sym typeface="+mn-ea"/>
              </a:rPr>
              <a:t>3.4 </a:t>
            </a:r>
            <a:r>
              <a:rPr lang="zh-CN" altLang="en-US" sz="1200" b="1" dirty="0">
                <a:solidFill>
                  <a:srgbClr val="014924"/>
                </a:solidFill>
                <a:latin typeface="等线" panose="02010600030101010101" charset="-122"/>
                <a:ea typeface="等线" panose="02010600030101010101" charset="-122"/>
                <a:cs typeface="等线" panose="02010600030101010101" charset="-122"/>
                <a:sym typeface="+mn-ea"/>
              </a:rPr>
              <a:t>五种基本选中方法</a:t>
            </a:r>
            <a:endParaRPr lang="zh-CN" altLang="en-US" sz="1200" b="1" dirty="0">
              <a:solidFill>
                <a:srgbClr val="014924"/>
              </a:solidFill>
              <a:latin typeface="等线" panose="02010600030101010101" charset="-122"/>
              <a:ea typeface="等线" panose="02010600030101010101" charset="-122"/>
              <a:cs typeface="等线" panose="02010600030101010101" charset="-122"/>
              <a:sym typeface="+mn-ea"/>
            </a:endParaRPr>
          </a:p>
        </p:txBody>
      </p:sp>
      <p:sp>
        <p:nvSpPr>
          <p:cNvPr id="100" name="文本框 99"/>
          <p:cNvSpPr txBox="1"/>
          <p:nvPr/>
        </p:nvSpPr>
        <p:spPr>
          <a:xfrm>
            <a:off x="363220" y="4169410"/>
            <a:ext cx="11465560" cy="2520950"/>
          </a:xfrm>
          <a:prstGeom prst="rect">
            <a:avLst/>
          </a:prstGeom>
          <a:noFill/>
          <a:ln w="9525">
            <a:noFill/>
          </a:ln>
        </p:spPr>
        <p:txBody>
          <a:bodyPr wrap="square">
            <a:noAutofit/>
          </a:bodyPr>
          <a:p>
            <a:pPr indent="0"/>
            <a:r>
              <a:rPr lang="zh-CN" sz="2000" b="0">
                <a:latin typeface="等线" panose="02010600030101010101" charset="-122"/>
                <a:ea typeface="等线" panose="02010600030101010101" charset="-122"/>
                <a:cs typeface="等线" panose="02010600030101010101" charset="-122"/>
              </a:rPr>
              <a:t>基本选中方法：</a:t>
            </a:r>
            <a:endParaRPr lang="zh-CN" sz="2000" b="0">
              <a:latin typeface="等线" panose="02010600030101010101" charset="-122"/>
              <a:ea typeface="等线" panose="02010600030101010101" charset="-122"/>
              <a:cs typeface="等线" panose="02010600030101010101" charset="-122"/>
            </a:endParaRPr>
          </a:p>
          <a:p>
            <a:pPr indent="0"/>
            <a:r>
              <a:rPr b="0">
                <a:latin typeface="等线" panose="02010600030101010101" charset="-122"/>
                <a:ea typeface="等线" panose="02010600030101010101" charset="-122"/>
                <a:cs typeface="等线" panose="02010600030101010101" charset="-122"/>
              </a:rPr>
              <a:t>（1）Bar-Element Level：以element为单位进行选中。当一个element被选中时，在同一个bar中与该element属性相同的其他element也需要被选中。</a:t>
            </a:r>
            <a:endParaRPr b="0">
              <a:latin typeface="等线" panose="02010600030101010101" charset="-122"/>
              <a:ea typeface="等线" panose="02010600030101010101" charset="-122"/>
              <a:cs typeface="等线" panose="02010600030101010101" charset="-122"/>
            </a:endParaRPr>
          </a:p>
          <a:p>
            <a:pPr indent="0"/>
            <a:r>
              <a:rPr b="0">
                <a:latin typeface="等线" panose="02010600030101010101" charset="-122"/>
                <a:ea typeface="等线" panose="02010600030101010101" charset="-122"/>
                <a:cs typeface="等线" panose="02010600030101010101" charset="-122"/>
              </a:rPr>
              <a:t>（2）Bar-Token Level：以token为单位进行选中。当一个token被选中时，同一个bar中的其他token也需要被选中。</a:t>
            </a:r>
            <a:endParaRPr b="0">
              <a:latin typeface="等线" panose="02010600030101010101" charset="-122"/>
              <a:ea typeface="等线" panose="02010600030101010101" charset="-122"/>
              <a:cs typeface="等线" panose="02010600030101010101" charset="-122"/>
            </a:endParaRPr>
          </a:p>
          <a:p>
            <a:pPr indent="0"/>
            <a:r>
              <a:rPr b="0">
                <a:latin typeface="等线" panose="02010600030101010101" charset="-122"/>
                <a:ea typeface="等线" panose="02010600030101010101" charset="-122"/>
                <a:cs typeface="等线" panose="02010600030101010101" charset="-122"/>
              </a:rPr>
              <a:t>（3）Octuple-Element Level：以element为单位进行随机选中。</a:t>
            </a:r>
            <a:endParaRPr b="0">
              <a:latin typeface="等线" panose="02010600030101010101" charset="-122"/>
              <a:ea typeface="等线" panose="02010600030101010101" charset="-122"/>
              <a:cs typeface="等线" panose="02010600030101010101" charset="-122"/>
            </a:endParaRPr>
          </a:p>
          <a:p>
            <a:pPr indent="0"/>
            <a:r>
              <a:rPr b="0">
                <a:latin typeface="等线" panose="02010600030101010101" charset="-122"/>
                <a:ea typeface="等线" panose="02010600030101010101" charset="-122"/>
                <a:cs typeface="等线" panose="02010600030101010101" charset="-122"/>
              </a:rPr>
              <a:t>（4）Octuple-Token Level：以token为单位进行随机选中，即每个token会被整体选中，而不能只选中其中的部分element。</a:t>
            </a:r>
            <a:endParaRPr b="0">
              <a:latin typeface="等线" panose="02010600030101010101" charset="-122"/>
              <a:ea typeface="等线" panose="02010600030101010101" charset="-122"/>
              <a:cs typeface="等线" panose="02010600030101010101" charset="-122"/>
            </a:endParaRPr>
          </a:p>
          <a:p>
            <a:pPr indent="0"/>
            <a:r>
              <a:rPr b="0">
                <a:latin typeface="等线" panose="02010600030101010101" charset="-122"/>
                <a:ea typeface="等线" panose="02010600030101010101" charset="-122"/>
                <a:cs typeface="等线" panose="02010600030101010101" charset="-122"/>
              </a:rPr>
              <a:t>（5）为了防止信息泄露，我们还设计了一种n-Bar Level的选中方法，其中n是一个随机有理数，表示每次选中连续的n个小节。</a:t>
            </a:r>
            <a:endParaRPr b="0">
              <a:latin typeface="等线" panose="02010600030101010101" charset="-122"/>
              <a:ea typeface="等线" panose="02010600030101010101" charset="-122"/>
              <a:cs typeface="等线" panose="02010600030101010101" charset="-122"/>
            </a:endParaRPr>
          </a:p>
        </p:txBody>
      </p:sp>
      <p:sp>
        <p:nvSpPr>
          <p:cNvPr id="23" name="灯片编号占位符 22"/>
          <p:cNvSpPr>
            <a:spLocks noGrp="1"/>
          </p:cNvSpPr>
          <p:nvPr>
            <p:ph type="sldNum" sz="quarter" idx="12"/>
          </p:nvPr>
        </p:nvSpPr>
        <p:spPr/>
        <p:txBody>
          <a:bodyPr/>
          <a:p>
            <a:fld id="{01635508-54A0-4FB0-A4C5-6467DE85E924}" type="slidenum">
              <a:rPr lang="zh-CN" altLang="en-US" smtClean="0"/>
            </a:fld>
            <a:endParaRPr lang="zh-CN" altLang="en-US"/>
          </a:p>
        </p:txBody>
      </p:sp>
      <p:sp>
        <p:nvSpPr>
          <p:cNvPr id="12" name="流程图: 终止 11"/>
          <p:cNvSpPr/>
          <p:nvPr/>
        </p:nvSpPr>
        <p:spPr>
          <a:xfrm>
            <a:off x="706755" y="2853690"/>
            <a:ext cx="629285" cy="222250"/>
          </a:xfrm>
          <a:prstGeom prst="flowChartTerminator">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流程图: 终止 12"/>
          <p:cNvSpPr/>
          <p:nvPr>
            <p:custDataLst>
              <p:tags r:id="rId6"/>
            </p:custDataLst>
          </p:nvPr>
        </p:nvSpPr>
        <p:spPr>
          <a:xfrm>
            <a:off x="1336040" y="2853690"/>
            <a:ext cx="947420" cy="222250"/>
          </a:xfrm>
          <a:prstGeom prst="flowChartTerminator">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流程图: 终止 14"/>
          <p:cNvSpPr/>
          <p:nvPr>
            <p:custDataLst>
              <p:tags r:id="rId7"/>
            </p:custDataLst>
          </p:nvPr>
        </p:nvSpPr>
        <p:spPr>
          <a:xfrm rot="16200000">
            <a:off x="2416810" y="3063240"/>
            <a:ext cx="1515745" cy="393700"/>
          </a:xfrm>
          <a:prstGeom prst="flowChartTerminator">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流程图: 终止 15"/>
          <p:cNvSpPr/>
          <p:nvPr>
            <p:custDataLst>
              <p:tags r:id="rId8"/>
            </p:custDataLst>
          </p:nvPr>
        </p:nvSpPr>
        <p:spPr>
          <a:xfrm>
            <a:off x="5212080" y="2542540"/>
            <a:ext cx="355600" cy="202565"/>
          </a:xfrm>
          <a:prstGeom prst="flowChartTerminator">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流程图: 终止 16"/>
          <p:cNvSpPr/>
          <p:nvPr>
            <p:custDataLst>
              <p:tags r:id="rId9"/>
            </p:custDataLst>
          </p:nvPr>
        </p:nvSpPr>
        <p:spPr>
          <a:xfrm>
            <a:off x="5516245" y="3149600"/>
            <a:ext cx="355600" cy="222250"/>
          </a:xfrm>
          <a:prstGeom prst="flowChartTerminator">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1" name="直接箭头连接符 20"/>
          <p:cNvCxnSpPr>
            <a:stCxn id="12" idx="2"/>
            <a:endCxn id="24" idx="0"/>
          </p:cNvCxnSpPr>
          <p:nvPr/>
        </p:nvCxnSpPr>
        <p:spPr>
          <a:xfrm flipH="1">
            <a:off x="292100" y="3075940"/>
            <a:ext cx="729615" cy="574040"/>
          </a:xfrm>
          <a:prstGeom prst="straightConnector1">
            <a:avLst/>
          </a:prstGeom>
          <a:ln>
            <a:solidFill>
              <a:srgbClr val="FF3F3F"/>
            </a:solidFill>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a:stCxn id="13" idx="2"/>
            <a:endCxn id="24" idx="0"/>
          </p:cNvCxnSpPr>
          <p:nvPr>
            <p:custDataLst>
              <p:tags r:id="rId10"/>
            </p:custDataLst>
          </p:nvPr>
        </p:nvCxnSpPr>
        <p:spPr>
          <a:xfrm flipH="1">
            <a:off x="292100" y="3075940"/>
            <a:ext cx="1517650" cy="574040"/>
          </a:xfrm>
          <a:prstGeom prst="straightConnector1">
            <a:avLst/>
          </a:prstGeom>
          <a:ln>
            <a:solidFill>
              <a:srgbClr val="FF3F3F"/>
            </a:solidFill>
            <a:tailEnd type="arrow"/>
          </a:ln>
        </p:spPr>
        <p:style>
          <a:lnRef idx="2">
            <a:schemeClr val="accent1"/>
          </a:lnRef>
          <a:fillRef idx="0">
            <a:srgbClr val="FFFFFF"/>
          </a:fillRef>
          <a:effectRef idx="0">
            <a:srgbClr val="FFFFFF"/>
          </a:effectRef>
          <a:fontRef idx="minor">
            <a:schemeClr val="tx1"/>
          </a:fontRef>
        </p:style>
      </p:cxnSp>
      <p:sp>
        <p:nvSpPr>
          <p:cNvPr id="24" name="文本框 23"/>
          <p:cNvSpPr txBox="1"/>
          <p:nvPr/>
        </p:nvSpPr>
        <p:spPr>
          <a:xfrm>
            <a:off x="-43815" y="3649980"/>
            <a:ext cx="671195" cy="368300"/>
          </a:xfrm>
          <a:prstGeom prst="rect">
            <a:avLst/>
          </a:prstGeom>
          <a:noFill/>
        </p:spPr>
        <p:txBody>
          <a:bodyPr wrap="square" rtlCol="0">
            <a:spAutoFit/>
          </a:bodyPr>
          <a:p>
            <a:r>
              <a:rPr lang="en-US" altLang="zh-CN">
                <a:solidFill>
                  <a:srgbClr val="FF0000"/>
                </a:solidFill>
              </a:rPr>
              <a:t>BAR</a:t>
            </a:r>
            <a:endParaRPr lang="en-US" altLang="zh-CN">
              <a:solidFill>
                <a:srgbClr val="FF0000"/>
              </a:solidFill>
            </a:endParaRPr>
          </a:p>
        </p:txBody>
      </p:sp>
      <p:cxnSp>
        <p:nvCxnSpPr>
          <p:cNvPr id="25" name="直接箭头连接符 24"/>
          <p:cNvCxnSpPr>
            <a:stCxn id="16" idx="3"/>
          </p:cNvCxnSpPr>
          <p:nvPr>
            <p:custDataLst>
              <p:tags r:id="rId11"/>
            </p:custDataLst>
          </p:nvPr>
        </p:nvCxnSpPr>
        <p:spPr>
          <a:xfrm flipV="1">
            <a:off x="5567680" y="2392045"/>
            <a:ext cx="831850" cy="252095"/>
          </a:xfrm>
          <a:prstGeom prst="straightConnector1">
            <a:avLst/>
          </a:prstGeom>
          <a:ln>
            <a:solidFill>
              <a:srgbClr val="FF3F3F"/>
            </a:solidFill>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5"/>
          <p:cNvCxnSpPr>
            <a:stCxn id="17" idx="0"/>
          </p:cNvCxnSpPr>
          <p:nvPr>
            <p:custDataLst>
              <p:tags r:id="rId12"/>
            </p:custDataLst>
          </p:nvPr>
        </p:nvCxnSpPr>
        <p:spPr>
          <a:xfrm flipV="1">
            <a:off x="5694045" y="2392045"/>
            <a:ext cx="705485" cy="757555"/>
          </a:xfrm>
          <a:prstGeom prst="straightConnector1">
            <a:avLst/>
          </a:prstGeom>
          <a:ln>
            <a:solidFill>
              <a:srgbClr val="FF3F3F"/>
            </a:solidFill>
            <a:tailEnd type="arrow"/>
          </a:ln>
        </p:spPr>
        <p:style>
          <a:lnRef idx="2">
            <a:schemeClr val="accent1"/>
          </a:lnRef>
          <a:fillRef idx="0">
            <a:srgbClr val="FFFFFF"/>
          </a:fillRef>
          <a:effectRef idx="0">
            <a:srgbClr val="FFFFFF"/>
          </a:effectRef>
          <a:fontRef idx="minor">
            <a:schemeClr val="tx1"/>
          </a:fontRef>
        </p:style>
      </p:cxnSp>
      <p:sp>
        <p:nvSpPr>
          <p:cNvPr id="27" name="文本框 26"/>
          <p:cNvSpPr txBox="1"/>
          <p:nvPr>
            <p:custDataLst>
              <p:tags r:id="rId13"/>
            </p:custDataLst>
          </p:nvPr>
        </p:nvSpPr>
        <p:spPr>
          <a:xfrm>
            <a:off x="6115685" y="2023745"/>
            <a:ext cx="1055370" cy="368300"/>
          </a:xfrm>
          <a:prstGeom prst="rect">
            <a:avLst/>
          </a:prstGeom>
          <a:noFill/>
        </p:spPr>
        <p:txBody>
          <a:bodyPr wrap="square" rtlCol="0">
            <a:spAutoFit/>
          </a:bodyPr>
          <a:p>
            <a:r>
              <a:rPr lang="en-US" altLang="zh-CN">
                <a:solidFill>
                  <a:srgbClr val="FF0000"/>
                </a:solidFill>
              </a:rPr>
              <a:t>Element</a:t>
            </a:r>
            <a:endParaRPr lang="en-US" altLang="zh-CN">
              <a:solidFill>
                <a:srgbClr val="FF0000"/>
              </a:solidFill>
            </a:endParaRPr>
          </a:p>
        </p:txBody>
      </p:sp>
      <p:sp>
        <p:nvSpPr>
          <p:cNvPr id="28" name="流程图: 终止 27"/>
          <p:cNvSpPr/>
          <p:nvPr>
            <p:custDataLst>
              <p:tags r:id="rId14"/>
            </p:custDataLst>
          </p:nvPr>
        </p:nvSpPr>
        <p:spPr>
          <a:xfrm rot="16200000">
            <a:off x="3061970" y="3063240"/>
            <a:ext cx="1515745" cy="393700"/>
          </a:xfrm>
          <a:prstGeom prst="flowChartTerminator">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9" name="直接箭头连接符 28"/>
          <p:cNvCxnSpPr>
            <a:stCxn id="15" idx="2"/>
            <a:endCxn id="30" idx="2"/>
          </p:cNvCxnSpPr>
          <p:nvPr>
            <p:custDataLst>
              <p:tags r:id="rId15"/>
            </p:custDataLst>
          </p:nvPr>
        </p:nvCxnSpPr>
        <p:spPr>
          <a:xfrm flipV="1">
            <a:off x="3371850" y="2446020"/>
            <a:ext cx="724535" cy="814070"/>
          </a:xfrm>
          <a:prstGeom prst="straightConnector1">
            <a:avLst/>
          </a:prstGeom>
          <a:ln>
            <a:solidFill>
              <a:srgbClr val="FF3F3F"/>
            </a:solidFill>
            <a:tailEnd type="arrow"/>
          </a:ln>
        </p:spPr>
        <p:style>
          <a:lnRef idx="2">
            <a:schemeClr val="accent1"/>
          </a:lnRef>
          <a:fillRef idx="0">
            <a:srgbClr val="FFFFFF"/>
          </a:fillRef>
          <a:effectRef idx="0">
            <a:srgbClr val="FFFFFF"/>
          </a:effectRef>
          <a:fontRef idx="minor">
            <a:schemeClr val="tx1"/>
          </a:fontRef>
        </p:style>
      </p:cxnSp>
      <p:sp>
        <p:nvSpPr>
          <p:cNvPr id="30" name="文本框 29"/>
          <p:cNvSpPr txBox="1"/>
          <p:nvPr>
            <p:custDataLst>
              <p:tags r:id="rId16"/>
            </p:custDataLst>
          </p:nvPr>
        </p:nvSpPr>
        <p:spPr>
          <a:xfrm>
            <a:off x="3178810" y="2077720"/>
            <a:ext cx="1835150" cy="368300"/>
          </a:xfrm>
          <a:prstGeom prst="rect">
            <a:avLst/>
          </a:prstGeom>
          <a:noFill/>
        </p:spPr>
        <p:txBody>
          <a:bodyPr wrap="square" rtlCol="0">
            <a:spAutoFit/>
          </a:bodyPr>
          <a:p>
            <a:r>
              <a:rPr lang="en-US" altLang="zh-CN">
                <a:solidFill>
                  <a:srgbClr val="FF0000"/>
                </a:solidFill>
              </a:rPr>
              <a:t>Token</a:t>
            </a:r>
            <a:r>
              <a:rPr lang="zh-CN" altLang="en-US">
                <a:solidFill>
                  <a:srgbClr val="FF0000"/>
                </a:solidFill>
              </a:rPr>
              <a:t>（</a:t>
            </a:r>
            <a:r>
              <a:rPr lang="en-US" altLang="zh-CN">
                <a:solidFill>
                  <a:srgbClr val="FF0000"/>
                </a:solidFill>
              </a:rPr>
              <a:t>Octuple</a:t>
            </a:r>
            <a:r>
              <a:rPr lang="zh-CN" altLang="en-US">
                <a:solidFill>
                  <a:srgbClr val="FF0000"/>
                </a:solidFill>
              </a:rPr>
              <a:t>）</a:t>
            </a:r>
            <a:endParaRPr lang="zh-CN" altLang="en-US">
              <a:solidFill>
                <a:srgbClr val="FF0000"/>
              </a:solidFill>
            </a:endParaRPr>
          </a:p>
        </p:txBody>
      </p:sp>
      <p:cxnSp>
        <p:nvCxnSpPr>
          <p:cNvPr id="31" name="直接箭头连接符 30"/>
          <p:cNvCxnSpPr>
            <a:stCxn id="28" idx="2"/>
            <a:endCxn id="30" idx="2"/>
          </p:cNvCxnSpPr>
          <p:nvPr>
            <p:custDataLst>
              <p:tags r:id="rId17"/>
            </p:custDataLst>
          </p:nvPr>
        </p:nvCxnSpPr>
        <p:spPr>
          <a:xfrm flipV="1">
            <a:off x="4017010" y="2446020"/>
            <a:ext cx="79375" cy="814070"/>
          </a:xfrm>
          <a:prstGeom prst="straightConnector1">
            <a:avLst/>
          </a:prstGeom>
          <a:ln>
            <a:solidFill>
              <a:srgbClr val="FF3F3F"/>
            </a:solidFill>
            <a:tailEnd type="arrow"/>
          </a:ln>
        </p:spPr>
        <p:style>
          <a:lnRef idx="2">
            <a:schemeClr val="accent1"/>
          </a:lnRef>
          <a:fillRef idx="0">
            <a:srgbClr val="FFFFFF"/>
          </a:fillRef>
          <a:effectRef idx="0">
            <a:srgbClr val="FFFFFF"/>
          </a:effectRef>
          <a:fontRef idx="minor">
            <a:schemeClr val="tx1"/>
          </a:fontRef>
        </p:style>
      </p:cxnSp>
      <p:pic>
        <p:nvPicPr>
          <p:cNvPr id="10" name="图片 9"/>
          <p:cNvPicPr>
            <a:picLocks noChangeAspect="1"/>
          </p:cNvPicPr>
          <p:nvPr>
            <p:custDataLst>
              <p:tags r:id="rId18"/>
            </p:custDataLst>
          </p:nvPr>
        </p:nvPicPr>
        <p:blipFill>
          <a:blip r:embed="rId19"/>
          <a:stretch>
            <a:fillRect/>
          </a:stretch>
        </p:blipFill>
        <p:spPr>
          <a:xfrm>
            <a:off x="9578340" y="2392045"/>
            <a:ext cx="2337435" cy="1772285"/>
          </a:xfrm>
          <a:prstGeom prst="rect">
            <a:avLst/>
          </a:prstGeom>
        </p:spPr>
      </p:pic>
      <p:sp>
        <p:nvSpPr>
          <p:cNvPr id="32" name="文本框 31"/>
          <p:cNvSpPr txBox="1"/>
          <p:nvPr>
            <p:custDataLst>
              <p:tags r:id="rId20"/>
            </p:custDataLst>
          </p:nvPr>
        </p:nvSpPr>
        <p:spPr>
          <a:xfrm>
            <a:off x="643890" y="943610"/>
            <a:ext cx="8423275" cy="521970"/>
          </a:xfrm>
          <a:prstGeom prst="rect">
            <a:avLst/>
          </a:prstGeom>
          <a:noFill/>
        </p:spPr>
        <p:txBody>
          <a:bodyPr wrap="square" rtlCol="0">
            <a:spAutoFit/>
          </a:bodyPr>
          <a:p>
            <a:r>
              <a:rPr lang="en-US" altLang="zh-CN" sz="2800" b="1">
                <a:latin typeface="等线" panose="02010600030101010101" charset="-122"/>
                <a:ea typeface="等线" panose="02010600030101010101" charset="-122"/>
                <a:cs typeface="等线" panose="02010600030101010101" charset="-122"/>
                <a:sym typeface="+mn-ea"/>
              </a:rPr>
              <a:t>3.3  PianoBART</a:t>
            </a:r>
            <a:r>
              <a:rPr lang="zh-CN" altLang="en-US" sz="2800" b="1">
                <a:latin typeface="等线" panose="02010600030101010101" charset="-122"/>
                <a:ea typeface="等线" panose="02010600030101010101" charset="-122"/>
                <a:cs typeface="等线" panose="02010600030101010101" charset="-122"/>
                <a:sym typeface="+mn-ea"/>
              </a:rPr>
              <a:t>预训练</a:t>
            </a:r>
            <a:r>
              <a:rPr lang="en-US" altLang="zh-CN" sz="2800" b="1">
                <a:latin typeface="等线" panose="02010600030101010101" charset="-122"/>
                <a:ea typeface="等线" panose="02010600030101010101" charset="-122"/>
                <a:cs typeface="等线" panose="02010600030101010101" charset="-122"/>
                <a:sym typeface="+mn-ea"/>
              </a:rPr>
              <a:t>——</a:t>
            </a:r>
            <a:r>
              <a:rPr lang="zh-CN" altLang="en-US" sz="2800" b="1">
                <a:latin typeface="等线" panose="02010600030101010101" charset="-122"/>
                <a:ea typeface="等线" panose="02010600030101010101" charset="-122"/>
                <a:cs typeface="等线" panose="02010600030101010101" charset="-122"/>
                <a:sym typeface="+mn-ea"/>
              </a:rPr>
              <a:t>随机选择机制</a:t>
            </a:r>
            <a:endParaRPr lang="zh-CN" altLang="en-US" sz="2800" b="1">
              <a:latin typeface="等线" panose="02010600030101010101" charset="-122"/>
              <a:ea typeface="等线" panose="02010600030101010101" charset="-122"/>
              <a:cs typeface="等线" panose="02010600030101010101" charset="-122"/>
            </a:endParaRPr>
          </a:p>
        </p:txBody>
      </p:sp>
      <p:sp>
        <p:nvSpPr>
          <p:cNvPr id="33" name="文本框 32"/>
          <p:cNvSpPr txBox="1"/>
          <p:nvPr/>
        </p:nvSpPr>
        <p:spPr>
          <a:xfrm>
            <a:off x="426085" y="1515745"/>
            <a:ext cx="11571605" cy="645160"/>
          </a:xfrm>
          <a:prstGeom prst="rect">
            <a:avLst/>
          </a:prstGeom>
          <a:noFill/>
        </p:spPr>
        <p:txBody>
          <a:bodyPr wrap="square" rtlCol="0">
            <a:spAutoFit/>
          </a:bodyPr>
          <a:p>
            <a:pPr indent="457200"/>
            <a:r>
              <a:rPr lang="zh-CN" altLang="en-US">
                <a:latin typeface="等线" panose="02010600030101010101" charset="-122"/>
                <a:ea typeface="等线" panose="02010600030101010101" charset="-122"/>
              </a:rPr>
              <a:t>为了缓解信息泄露的问题，我们设计了如下五种符号选择机制，在预训练进行符号选择时会随机使用其中一种方法。</a:t>
            </a:r>
            <a:endParaRPr lang="zh-CN" altLang="en-US">
              <a:latin typeface="等线" panose="02010600030101010101" charset="-122"/>
              <a:ea typeface="等线" panose="02010600030101010101" charset="-122"/>
            </a:endParaRPr>
          </a:p>
        </p:txBody>
      </p:sp>
    </p:spTree>
  </p:cSld>
  <p:clrMapOvr>
    <a:masterClrMapping/>
  </p:clrMapOvr>
  <p:transition advTm="22667"/>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4000" y="201683"/>
            <a:ext cx="898070" cy="521970"/>
            <a:chOff x="-254000" y="201683"/>
            <a:chExt cx="898070" cy="521970"/>
          </a:xfrm>
        </p:grpSpPr>
        <p:sp>
          <p:nvSpPr>
            <p:cNvPr id="5" name="圆角矩形 4"/>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3</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701167" y="144940"/>
            <a:ext cx="1807210" cy="582295"/>
          </a:xfrm>
          <a:prstGeom prst="rect">
            <a:avLst/>
          </a:prstGeom>
          <a:noFill/>
        </p:spPr>
        <p:txBody>
          <a:bodyPr wrap="none" lIns="91436" tIns="45718" rIns="91436" bIns="45718"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项目创新</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507615" y="217805"/>
            <a:ext cx="10554335" cy="439420"/>
            <a:chOff x="2965397" y="217491"/>
            <a:chExt cx="10096500" cy="439541"/>
          </a:xfrm>
        </p:grpSpPr>
        <p:sp>
          <p:nvSpPr>
            <p:cNvPr id="4" name="圆角矩形 3"/>
            <p:cNvSpPr/>
            <p:nvPr/>
          </p:nvSpPr>
          <p:spPr>
            <a:xfrm>
              <a:off x="2965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圆角矩形 7"/>
            <p:cNvSpPr/>
            <p:nvPr/>
          </p:nvSpPr>
          <p:spPr>
            <a:xfrm flipV="1">
              <a:off x="2978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1" name="图片 80"/>
          <p:cNvPicPr>
            <a:picLocks noChangeAspect="1"/>
          </p:cNvPicPr>
          <p:nvPr/>
        </p:nvPicPr>
        <p:blipFill rotWithShape="1">
          <a:blip r:embed="rId1" cstate="screen"/>
          <a:srcRect/>
          <a:stretch>
            <a:fillRect/>
          </a:stretch>
        </p:blipFill>
        <p:spPr>
          <a:xfrm>
            <a:off x="10733656" y="176254"/>
            <a:ext cx="1264639" cy="444778"/>
          </a:xfrm>
          <a:prstGeom prst="rect">
            <a:avLst/>
          </a:prstGeom>
        </p:spPr>
      </p:pic>
      <p:pic>
        <p:nvPicPr>
          <p:cNvPr id="9" name="图片 8"/>
          <p:cNvPicPr>
            <a:picLocks noChangeAspect="1"/>
          </p:cNvPicPr>
          <p:nvPr>
            <p:custDataLst>
              <p:tags r:id="rId2"/>
            </p:custDataLst>
          </p:nvPr>
        </p:nvPicPr>
        <p:blipFill>
          <a:blip r:embed="rId3"/>
          <a:stretch>
            <a:fillRect/>
          </a:stretch>
        </p:blipFill>
        <p:spPr>
          <a:xfrm>
            <a:off x="533400" y="1465580"/>
            <a:ext cx="4554220" cy="5017770"/>
          </a:xfrm>
          <a:prstGeom prst="rect">
            <a:avLst/>
          </a:prstGeom>
        </p:spPr>
      </p:pic>
      <p:sp>
        <p:nvSpPr>
          <p:cNvPr id="10" name="文本框 9"/>
          <p:cNvSpPr txBox="1"/>
          <p:nvPr/>
        </p:nvSpPr>
        <p:spPr>
          <a:xfrm>
            <a:off x="5087620" y="1161415"/>
            <a:ext cx="7103745" cy="5696585"/>
          </a:xfrm>
          <a:prstGeom prst="rect">
            <a:avLst/>
          </a:prstGeom>
          <a:noFill/>
          <a:ln w="9525">
            <a:noFill/>
          </a:ln>
        </p:spPr>
        <p:txBody>
          <a:bodyPr>
            <a:noAutofit/>
          </a:bodyPr>
          <a:p>
            <a:pPr indent="0"/>
            <a:endParaRPr b="1">
              <a:latin typeface="等线" panose="02010600030101010101" charset="-122"/>
              <a:ea typeface="等线" panose="02010600030101010101" charset="-122"/>
              <a:cs typeface="等线" panose="02010600030101010101" charset="-122"/>
            </a:endParaRPr>
          </a:p>
          <a:p>
            <a:pPr indent="0"/>
            <a:r>
              <a:rPr b="1">
                <a:latin typeface="等线" panose="02010600030101010101" charset="-122"/>
                <a:ea typeface="等线" panose="02010600030101010101" charset="-122"/>
                <a:cs typeface="等线" panose="02010600030101010101" charset="-122"/>
              </a:rPr>
              <a:t>（1）Token Masking：</a:t>
            </a:r>
            <a:endParaRPr b="1">
              <a:latin typeface="等线" panose="02010600030101010101" charset="-122"/>
              <a:ea typeface="等线" panose="02010600030101010101" charset="-122"/>
              <a:cs typeface="等线" panose="02010600030101010101" charset="-122"/>
            </a:endParaRPr>
          </a:p>
          <a:p>
            <a:pPr indent="0"/>
            <a:r>
              <a:rPr b="0">
                <a:latin typeface="等线" panose="02010600030101010101" charset="-122"/>
                <a:ea typeface="等线" panose="02010600030101010101" charset="-122"/>
                <a:cs typeface="等线" panose="02010600030101010101" charset="-122"/>
              </a:rPr>
              <a:t>在此方法中，我们采用了n-Bar-Element、n-Bar-Token、Octuple-Element和Octuple-Token的方式进行Token Masking。</a:t>
            </a:r>
            <a:endParaRPr b="0">
              <a:latin typeface="等线" panose="02010600030101010101" charset="-122"/>
              <a:ea typeface="等线" panose="02010600030101010101" charset="-122"/>
              <a:cs typeface="等线" panose="02010600030101010101" charset="-122"/>
            </a:endParaRPr>
          </a:p>
          <a:p>
            <a:pPr indent="0"/>
            <a:r>
              <a:rPr b="1">
                <a:latin typeface="等线" panose="02010600030101010101" charset="-122"/>
                <a:ea typeface="等线" panose="02010600030101010101" charset="-122"/>
                <a:cs typeface="等线" panose="02010600030101010101" charset="-122"/>
              </a:rPr>
              <a:t>（2）Token Deletion：</a:t>
            </a:r>
            <a:endParaRPr b="1">
              <a:latin typeface="等线" panose="02010600030101010101" charset="-122"/>
              <a:ea typeface="等线" panose="02010600030101010101" charset="-122"/>
              <a:cs typeface="等线" panose="02010600030101010101" charset="-122"/>
            </a:endParaRPr>
          </a:p>
          <a:p>
            <a:pPr indent="0"/>
            <a:r>
              <a:rPr b="0">
                <a:latin typeface="等线" panose="02010600030101010101" charset="-122"/>
                <a:ea typeface="等线" panose="02010600030101010101" charset="-122"/>
                <a:cs typeface="等线" panose="02010600030101010101" charset="-122"/>
              </a:rPr>
              <a:t>对于Token Deletion任务，我们使用了n-Bar-Token和Octuple-Token的方法。</a:t>
            </a:r>
            <a:endParaRPr b="0">
              <a:latin typeface="等线" panose="02010600030101010101" charset="-122"/>
              <a:ea typeface="等线" panose="02010600030101010101" charset="-122"/>
              <a:cs typeface="等线" panose="02010600030101010101" charset="-122"/>
            </a:endParaRPr>
          </a:p>
          <a:p>
            <a:pPr indent="0"/>
            <a:r>
              <a:rPr b="1">
                <a:latin typeface="等线" panose="02010600030101010101" charset="-122"/>
                <a:ea typeface="等线" panose="02010600030101010101" charset="-122"/>
                <a:cs typeface="等线" panose="02010600030101010101" charset="-122"/>
              </a:rPr>
              <a:t>（3）Text Infilling：</a:t>
            </a:r>
            <a:endParaRPr b="1">
              <a:latin typeface="等线" panose="02010600030101010101" charset="-122"/>
              <a:ea typeface="等线" panose="02010600030101010101" charset="-122"/>
              <a:cs typeface="等线" panose="02010600030101010101" charset="-122"/>
            </a:endParaRPr>
          </a:p>
          <a:p>
            <a:pPr indent="0"/>
            <a:r>
              <a:rPr b="0">
                <a:latin typeface="等线" panose="02010600030101010101" charset="-122"/>
                <a:ea typeface="等线" panose="02010600030101010101" charset="-122"/>
                <a:cs typeface="等线" panose="02010600030101010101" charset="-122"/>
              </a:rPr>
              <a:t>在Text Infilling任务中，我们同样采用了n-Bar-Token和Octuple-Token的方法。</a:t>
            </a:r>
            <a:endParaRPr b="0">
              <a:latin typeface="等线" panose="02010600030101010101" charset="-122"/>
              <a:ea typeface="等线" panose="02010600030101010101" charset="-122"/>
              <a:cs typeface="等线" panose="02010600030101010101" charset="-122"/>
            </a:endParaRPr>
          </a:p>
          <a:p>
            <a:pPr indent="0"/>
            <a:r>
              <a:rPr b="1">
                <a:latin typeface="等线" panose="02010600030101010101" charset="-122"/>
                <a:ea typeface="等线" panose="02010600030101010101" charset="-122"/>
                <a:cs typeface="等线" panose="02010600030101010101" charset="-122"/>
              </a:rPr>
              <a:t>（4）Sentence Permutation：</a:t>
            </a:r>
            <a:endParaRPr b="1">
              <a:latin typeface="等线" panose="02010600030101010101" charset="-122"/>
              <a:ea typeface="等线" panose="02010600030101010101" charset="-122"/>
              <a:cs typeface="等线" panose="02010600030101010101" charset="-122"/>
            </a:endParaRPr>
          </a:p>
          <a:p>
            <a:pPr indent="0"/>
            <a:r>
              <a:rPr b="0">
                <a:latin typeface="等线" panose="02010600030101010101" charset="-122"/>
                <a:ea typeface="等线" panose="02010600030101010101" charset="-122"/>
                <a:cs typeface="等线" panose="02010600030101010101" charset="-122"/>
              </a:rPr>
              <a:t>由于音乐不存在像自然语言一样的句子概念，因此我们设计了两种方案进行选中：Bar-Token和Octuple-Token。在Bar-Token方法中，将每个小节视为一个句子，并进行随机打乱。在Octuple-Token方法中，对音乐进行随机打乱。虽然Octuple-Token可能不利于模型学习乐句间的关系，但有助于提高模型的鲁棒性。</a:t>
            </a:r>
            <a:endParaRPr b="0">
              <a:latin typeface="等线" panose="02010600030101010101" charset="-122"/>
              <a:ea typeface="等线" panose="02010600030101010101" charset="-122"/>
              <a:cs typeface="等线" panose="02010600030101010101" charset="-122"/>
            </a:endParaRPr>
          </a:p>
          <a:p>
            <a:pPr indent="0"/>
            <a:r>
              <a:rPr b="1">
                <a:latin typeface="等线" panose="02010600030101010101" charset="-122"/>
                <a:ea typeface="等线" panose="02010600030101010101" charset="-122"/>
                <a:cs typeface="等线" panose="02010600030101010101" charset="-122"/>
              </a:rPr>
              <a:t>（5）Document Rotation：</a:t>
            </a:r>
            <a:endParaRPr b="1">
              <a:latin typeface="等线" panose="02010600030101010101" charset="-122"/>
              <a:ea typeface="等线" panose="02010600030101010101" charset="-122"/>
              <a:cs typeface="等线" panose="02010600030101010101" charset="-122"/>
            </a:endParaRPr>
          </a:p>
          <a:p>
            <a:pPr indent="0"/>
            <a:r>
              <a:rPr b="0">
                <a:latin typeface="等线" panose="02010600030101010101" charset="-122"/>
                <a:ea typeface="等线" panose="02010600030101010101" charset="-122"/>
                <a:cs typeface="等线" panose="02010600030101010101" charset="-122"/>
              </a:rPr>
              <a:t>对于Document Rotation任务，我们采用了Octuple-Token方法。具体而言，我们随机选择一个Octuple作为音乐的开头，并将其前方的所有Octuple全部移动到音乐的结尾。</a:t>
            </a:r>
            <a:endParaRPr b="0">
              <a:latin typeface="等线" panose="02010600030101010101" charset="-122"/>
              <a:ea typeface="等线" panose="02010600030101010101" charset="-122"/>
              <a:cs typeface="等线" panose="02010600030101010101" charset="-122"/>
            </a:endParaRPr>
          </a:p>
        </p:txBody>
      </p:sp>
      <p:sp>
        <p:nvSpPr>
          <p:cNvPr id="15" name="灯片编号占位符 14"/>
          <p:cNvSpPr>
            <a:spLocks noGrp="1"/>
          </p:cNvSpPr>
          <p:nvPr>
            <p:ph type="sldNum" sz="quarter" idx="12"/>
          </p:nvPr>
        </p:nvSpPr>
        <p:spPr/>
        <p:txBody>
          <a:bodyPr/>
          <a:p>
            <a:fld id="{01635508-54A0-4FB0-A4C5-6467DE85E924}" type="slidenum">
              <a:rPr lang="zh-CN" altLang="en-US" smtClean="0"/>
            </a:fld>
            <a:endParaRPr lang="zh-CN" altLang="en-US"/>
          </a:p>
        </p:txBody>
      </p:sp>
      <p:sp>
        <p:nvSpPr>
          <p:cNvPr id="16" name="文本框 15"/>
          <p:cNvSpPr txBox="1"/>
          <p:nvPr>
            <p:custDataLst>
              <p:tags r:id="rId4"/>
            </p:custDataLst>
          </p:nvPr>
        </p:nvSpPr>
        <p:spPr>
          <a:xfrm>
            <a:off x="1681480" y="6582410"/>
            <a:ext cx="2258060" cy="275590"/>
          </a:xfrm>
          <a:prstGeom prst="rect">
            <a:avLst/>
          </a:prstGeom>
          <a:noFill/>
        </p:spPr>
        <p:txBody>
          <a:bodyPr wrap="none" rtlCol="0" anchor="t">
            <a:spAutoFit/>
          </a:bodyPr>
          <a:p>
            <a:pPr algn="l"/>
            <a:r>
              <a:rPr lang="zh-CN" altLang="en-US" sz="1200" b="1" dirty="0">
                <a:solidFill>
                  <a:srgbClr val="014924"/>
                </a:solidFill>
                <a:latin typeface="等线" panose="02010600030101010101" charset="-122"/>
                <a:ea typeface="等线" panose="02010600030101010101" charset="-122"/>
                <a:cs typeface="等线" panose="02010600030101010101" charset="-122"/>
                <a:sym typeface="+mn-ea"/>
              </a:rPr>
              <a:t>图</a:t>
            </a:r>
            <a:r>
              <a:rPr lang="en-US" altLang="zh-CN" sz="1200" b="1" dirty="0">
                <a:solidFill>
                  <a:srgbClr val="014924"/>
                </a:solidFill>
                <a:latin typeface="等线" panose="02010600030101010101" charset="-122"/>
                <a:ea typeface="等线" panose="02010600030101010101" charset="-122"/>
                <a:cs typeface="等线" panose="02010600030101010101" charset="-122"/>
                <a:sym typeface="+mn-ea"/>
              </a:rPr>
              <a:t>3.5 </a:t>
            </a:r>
            <a:r>
              <a:rPr lang="en-US" sz="1200" b="1" dirty="0">
                <a:solidFill>
                  <a:srgbClr val="014924"/>
                </a:solidFill>
                <a:latin typeface="等线" panose="02010600030101010101" charset="-122"/>
                <a:ea typeface="等线" panose="02010600030101010101" charset="-122"/>
                <a:cs typeface="等线" panose="02010600030101010101" charset="-122"/>
                <a:sym typeface="+mn-ea"/>
              </a:rPr>
              <a:t>PianoBART</a:t>
            </a:r>
            <a:r>
              <a:rPr lang="zh-CN" altLang="en-US" sz="1200" b="1" dirty="0">
                <a:solidFill>
                  <a:srgbClr val="014924"/>
                </a:solidFill>
                <a:latin typeface="等线" panose="02010600030101010101" charset="-122"/>
                <a:ea typeface="等线" panose="02010600030101010101" charset="-122"/>
                <a:cs typeface="等线" panose="02010600030101010101" charset="-122"/>
                <a:sym typeface="+mn-ea"/>
              </a:rPr>
              <a:t>的预训练方法</a:t>
            </a:r>
            <a:endParaRPr lang="zh-CN" altLang="en-US" sz="1200" b="1" dirty="0">
              <a:solidFill>
                <a:srgbClr val="014924"/>
              </a:solidFill>
              <a:latin typeface="等线" panose="02010600030101010101" charset="-122"/>
              <a:ea typeface="等线" panose="02010600030101010101" charset="-122"/>
              <a:cs typeface="等线" panose="02010600030101010101" charset="-122"/>
              <a:sym typeface="+mn-ea"/>
            </a:endParaRPr>
          </a:p>
        </p:txBody>
      </p:sp>
      <p:sp>
        <p:nvSpPr>
          <p:cNvPr id="26" name="文本框 25"/>
          <p:cNvSpPr txBox="1"/>
          <p:nvPr>
            <p:custDataLst>
              <p:tags r:id="rId5"/>
            </p:custDataLst>
          </p:nvPr>
        </p:nvSpPr>
        <p:spPr>
          <a:xfrm>
            <a:off x="643890" y="943610"/>
            <a:ext cx="10710545" cy="521970"/>
          </a:xfrm>
          <a:prstGeom prst="rect">
            <a:avLst/>
          </a:prstGeom>
          <a:noFill/>
        </p:spPr>
        <p:txBody>
          <a:bodyPr wrap="square" rtlCol="0">
            <a:spAutoFit/>
          </a:bodyPr>
          <a:p>
            <a:r>
              <a:rPr lang="en-US" altLang="zh-CN" sz="2800" b="1">
                <a:latin typeface="等线" panose="02010600030101010101" charset="-122"/>
                <a:ea typeface="等线" panose="02010600030101010101" charset="-122"/>
                <a:cs typeface="等线" panose="02010600030101010101" charset="-122"/>
                <a:sym typeface="+mn-ea"/>
              </a:rPr>
              <a:t>3.3  PianoBART</a:t>
            </a:r>
            <a:r>
              <a:rPr lang="zh-CN" altLang="en-US" sz="2800" b="1">
                <a:latin typeface="等线" panose="02010600030101010101" charset="-122"/>
                <a:ea typeface="等线" panose="02010600030101010101" charset="-122"/>
                <a:cs typeface="等线" panose="02010600030101010101" charset="-122"/>
                <a:sym typeface="+mn-ea"/>
              </a:rPr>
              <a:t>预训练</a:t>
            </a:r>
            <a:r>
              <a:rPr lang="en-US" altLang="zh-CN" sz="2800" b="1">
                <a:latin typeface="等线" panose="02010600030101010101" charset="-122"/>
                <a:ea typeface="等线" panose="02010600030101010101" charset="-122"/>
                <a:cs typeface="等线" panose="02010600030101010101" charset="-122"/>
                <a:sym typeface="+mn-ea"/>
              </a:rPr>
              <a:t>——</a:t>
            </a:r>
            <a:r>
              <a:rPr lang="zh-CN" altLang="en-US" sz="2800" b="1">
                <a:latin typeface="等线" panose="02010600030101010101" charset="-122"/>
                <a:ea typeface="等线" panose="02010600030101010101" charset="-122"/>
                <a:cs typeface="等线" panose="02010600030101010101" charset="-122"/>
                <a:sym typeface="+mn-ea"/>
              </a:rPr>
              <a:t>预训练方法</a:t>
            </a:r>
            <a:endParaRPr lang="zh-CN" altLang="en-US" sz="2800" b="1">
              <a:latin typeface="等线" panose="02010600030101010101" charset="-122"/>
              <a:ea typeface="等线" panose="02010600030101010101" charset="-122"/>
              <a:cs typeface="等线" panose="02010600030101010101" charset="-122"/>
            </a:endParaRPr>
          </a:p>
        </p:txBody>
      </p:sp>
    </p:spTree>
  </p:cSld>
  <p:clrMapOvr>
    <a:masterClrMapping/>
  </p:clrMapOvr>
  <p:transition advTm="10245"/>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4000" y="201683"/>
            <a:ext cx="898070" cy="521970"/>
            <a:chOff x="-254000" y="201683"/>
            <a:chExt cx="898070" cy="521970"/>
          </a:xfrm>
        </p:grpSpPr>
        <p:sp>
          <p:nvSpPr>
            <p:cNvPr id="5" name="圆角矩形 4"/>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3</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701167" y="144940"/>
            <a:ext cx="1807210" cy="582295"/>
          </a:xfrm>
          <a:prstGeom prst="rect">
            <a:avLst/>
          </a:prstGeom>
          <a:noFill/>
        </p:spPr>
        <p:txBody>
          <a:bodyPr wrap="none" lIns="91436" tIns="45718" rIns="91436" bIns="45718"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项目创新</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507615" y="217805"/>
            <a:ext cx="10554335" cy="439420"/>
            <a:chOff x="2965397" y="217491"/>
            <a:chExt cx="10096500" cy="439541"/>
          </a:xfrm>
        </p:grpSpPr>
        <p:sp>
          <p:nvSpPr>
            <p:cNvPr id="4" name="圆角矩形 3"/>
            <p:cNvSpPr/>
            <p:nvPr/>
          </p:nvSpPr>
          <p:spPr>
            <a:xfrm>
              <a:off x="2965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圆角矩形 7"/>
            <p:cNvSpPr/>
            <p:nvPr/>
          </p:nvSpPr>
          <p:spPr>
            <a:xfrm flipV="1">
              <a:off x="2978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1" name="图片 80"/>
          <p:cNvPicPr>
            <a:picLocks noChangeAspect="1"/>
          </p:cNvPicPr>
          <p:nvPr/>
        </p:nvPicPr>
        <p:blipFill rotWithShape="1">
          <a:blip r:embed="rId1" cstate="screen"/>
          <a:srcRect/>
          <a:stretch>
            <a:fillRect/>
          </a:stretch>
        </p:blipFill>
        <p:spPr>
          <a:xfrm>
            <a:off x="10733656" y="176254"/>
            <a:ext cx="1264639" cy="444778"/>
          </a:xfrm>
          <a:prstGeom prst="rect">
            <a:avLst/>
          </a:prstGeom>
        </p:spPr>
      </p:pic>
      <p:sp>
        <p:nvSpPr>
          <p:cNvPr id="19" name="文本框 18"/>
          <p:cNvSpPr txBox="1"/>
          <p:nvPr/>
        </p:nvSpPr>
        <p:spPr>
          <a:xfrm>
            <a:off x="643890" y="943610"/>
            <a:ext cx="4126230" cy="521970"/>
          </a:xfrm>
          <a:prstGeom prst="rect">
            <a:avLst/>
          </a:prstGeom>
          <a:noFill/>
        </p:spPr>
        <p:txBody>
          <a:bodyPr wrap="square" rtlCol="0">
            <a:spAutoFit/>
          </a:bodyPr>
          <a:lstStyle/>
          <a:p>
            <a:r>
              <a:rPr lang="en-US" altLang="zh-CN" sz="2800" b="1">
                <a:latin typeface="等线" panose="02010600030101010101" charset="-122"/>
                <a:ea typeface="等线" panose="02010600030101010101" charset="-122"/>
                <a:cs typeface="等线" panose="02010600030101010101" charset="-122"/>
              </a:rPr>
              <a:t>3.4  </a:t>
            </a:r>
            <a:r>
              <a:rPr lang="zh-CN" altLang="en-US" sz="2800" b="1">
                <a:latin typeface="等线" panose="02010600030101010101" charset="-122"/>
                <a:ea typeface="等线" panose="02010600030101010101" charset="-122"/>
                <a:cs typeface="等线" panose="02010600030101010101" charset="-122"/>
              </a:rPr>
              <a:t>生成任务推理过程</a:t>
            </a:r>
            <a:endParaRPr lang="zh-CN" altLang="en-US" sz="2800" b="1">
              <a:latin typeface="等线" panose="02010600030101010101" charset="-122"/>
              <a:ea typeface="等线" panose="02010600030101010101" charset="-122"/>
              <a:cs typeface="等线" panose="02010600030101010101" charset="-122"/>
            </a:endParaRPr>
          </a:p>
        </p:txBody>
      </p:sp>
      <p:pic>
        <p:nvPicPr>
          <p:cNvPr id="10" name="图片 9"/>
          <p:cNvPicPr>
            <a:picLocks noChangeAspect="1"/>
          </p:cNvPicPr>
          <p:nvPr>
            <p:custDataLst>
              <p:tags r:id="rId2"/>
            </p:custDataLst>
          </p:nvPr>
        </p:nvPicPr>
        <p:blipFill>
          <a:blip r:embed="rId3"/>
          <a:stretch>
            <a:fillRect/>
          </a:stretch>
        </p:blipFill>
        <p:spPr>
          <a:xfrm>
            <a:off x="3863340" y="1465580"/>
            <a:ext cx="4465320" cy="1905000"/>
          </a:xfrm>
          <a:prstGeom prst="rect">
            <a:avLst/>
          </a:prstGeom>
        </p:spPr>
      </p:pic>
      <p:sp>
        <p:nvSpPr>
          <p:cNvPr id="11" name="文本框 10"/>
          <p:cNvSpPr txBox="1"/>
          <p:nvPr/>
        </p:nvSpPr>
        <p:spPr>
          <a:xfrm>
            <a:off x="782955" y="4178935"/>
            <a:ext cx="10936605" cy="1027430"/>
          </a:xfrm>
          <a:prstGeom prst="rect">
            <a:avLst/>
          </a:prstGeom>
          <a:noFill/>
        </p:spPr>
        <p:txBody>
          <a:bodyPr wrap="square" rtlCol="0">
            <a:noAutofit/>
          </a:bodyPr>
          <a:p>
            <a:pPr indent="457200"/>
            <a:r>
              <a:rPr lang="zh-CN" altLang="en-US">
                <a:latin typeface="等线" panose="02010600030101010101" charset="-122"/>
                <a:ea typeface="等线" panose="02010600030101010101" charset="-122"/>
                <a:cs typeface="等线" panose="02010600030101010101" charset="-122"/>
              </a:rPr>
              <a:t>实验发现，</a:t>
            </a:r>
            <a:r>
              <a:rPr>
                <a:latin typeface="等线" panose="02010600030101010101" charset="-122"/>
                <a:ea typeface="等线" panose="02010600030101010101" charset="-122"/>
                <a:cs typeface="等线" panose="02010600030101010101" charset="-122"/>
              </a:rPr>
              <a:t>在生成任务的推断过程中，使用传统的贪心采样方法容易导致模型退化，生成一些重复且长度较长的片段。为了提升生成音乐的多样性，我们采用了随机温度控制抽样法。同时，我们也首次针对Octuple结构设计了适用的控制温度和采样阈值。</a:t>
            </a:r>
            <a:endParaRPr>
              <a:latin typeface="等线" panose="02010600030101010101" charset="-122"/>
              <a:ea typeface="等线" panose="02010600030101010101" charset="-122"/>
              <a:cs typeface="等线" panose="02010600030101010101" charset="-122"/>
            </a:endParaRPr>
          </a:p>
        </p:txBody>
      </p:sp>
      <p:sp>
        <p:nvSpPr>
          <p:cNvPr id="13" name="灯片编号占位符 12"/>
          <p:cNvSpPr>
            <a:spLocks noGrp="1"/>
          </p:cNvSpPr>
          <p:nvPr>
            <p:ph type="sldNum" sz="quarter" idx="12"/>
          </p:nvPr>
        </p:nvSpPr>
        <p:spPr/>
        <p:txBody>
          <a:bodyPr/>
          <a:p>
            <a:fld id="{01635508-54A0-4FB0-A4C5-6467DE85E924}" type="slidenum">
              <a:rPr lang="zh-CN" altLang="en-US" smtClean="0"/>
            </a:fld>
            <a:endParaRPr lang="zh-CN" altLang="en-US"/>
          </a:p>
        </p:txBody>
      </p:sp>
    </p:spTree>
  </p:cSld>
  <p:clrMapOvr>
    <a:masterClrMapping/>
  </p:clrMapOvr>
  <p:transition advTm="7808"/>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screen"/>
          <a:srcRect/>
          <a:stretch>
            <a:fillRect/>
          </a:stretch>
        </p:blipFill>
        <p:spPr>
          <a:xfrm>
            <a:off x="6321176" y="2686649"/>
            <a:ext cx="5870824" cy="1542449"/>
          </a:xfrm>
          <a:prstGeom prst="rect">
            <a:avLst/>
          </a:prstGeom>
        </p:spPr>
      </p:pic>
      <p:sp>
        <p:nvSpPr>
          <p:cNvPr id="17" name="矩形 16"/>
          <p:cNvSpPr/>
          <p:nvPr/>
        </p:nvSpPr>
        <p:spPr>
          <a:xfrm>
            <a:off x="2857500" y="2686049"/>
            <a:ext cx="9334500" cy="1543049"/>
          </a:xfrm>
          <a:prstGeom prst="rect">
            <a:avLst/>
          </a:prstGeom>
          <a:gradFill flip="none" rotWithShape="1">
            <a:gsLst>
              <a:gs pos="35000">
                <a:srgbClr val="014924"/>
              </a:gs>
              <a:gs pos="0">
                <a:srgbClr val="014924"/>
              </a:gs>
              <a:gs pos="59000">
                <a:srgbClr val="014924">
                  <a:alpha val="95000"/>
                </a:srgbClr>
              </a:gs>
              <a:gs pos="77000">
                <a:srgbClr val="014924">
                  <a:alpha val="70000"/>
                </a:srgbClr>
              </a:gs>
              <a:gs pos="100000">
                <a:srgbClr val="014924">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123950" y="2686050"/>
            <a:ext cx="1543050" cy="1543050"/>
            <a:chOff x="1123950" y="2686050"/>
            <a:chExt cx="1543050" cy="1543050"/>
          </a:xfrm>
          <a:solidFill>
            <a:srgbClr val="014924"/>
          </a:solidFill>
        </p:grpSpPr>
        <p:sp>
          <p:nvSpPr>
            <p:cNvPr id="7" name="矩形 6"/>
            <p:cNvSpPr/>
            <p:nvPr/>
          </p:nvSpPr>
          <p:spPr>
            <a:xfrm>
              <a:off x="1123950" y="2686050"/>
              <a:ext cx="1543050" cy="1543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07285" y="2903577"/>
              <a:ext cx="976380" cy="1106805"/>
            </a:xfrm>
            <a:prstGeom prst="rect">
              <a:avLst/>
            </a:prstGeom>
            <a:grpFill/>
          </p:spPr>
          <p:txBody>
            <a:bodyPr wrap="square" rtlCol="0">
              <a:spAutoFit/>
            </a:bodyPr>
            <a:lstStyle/>
            <a:p>
              <a:pPr algn="ctr"/>
              <a:r>
                <a:rPr lang="en-US" altLang="zh-CN" sz="6600" b="1" dirty="0">
                  <a:solidFill>
                    <a:schemeClr val="bg1"/>
                  </a:solidFill>
                  <a:latin typeface="微软雅黑" panose="020B0503020204020204" pitchFamily="34" charset="-122"/>
                  <a:ea typeface="微软雅黑" panose="020B0503020204020204" pitchFamily="34" charset="-122"/>
                </a:rPr>
                <a:t>4</a:t>
              </a:r>
              <a:endParaRPr lang="en-US" altLang="zh-CN" sz="6600" b="1" dirty="0">
                <a:solidFill>
                  <a:schemeClr val="bg1"/>
                </a:solidFill>
                <a:latin typeface="微软雅黑" panose="020B0503020204020204" pitchFamily="34" charset="-122"/>
                <a:ea typeface="微软雅黑" panose="020B0503020204020204" pitchFamily="34" charset="-122"/>
              </a:endParaRPr>
            </a:p>
          </p:txBody>
        </p:sp>
      </p:grpSp>
      <p:sp>
        <p:nvSpPr>
          <p:cNvPr id="14" name="文本框 13"/>
          <p:cNvSpPr txBox="1"/>
          <p:nvPr/>
        </p:nvSpPr>
        <p:spPr>
          <a:xfrm>
            <a:off x="2950335" y="2781038"/>
            <a:ext cx="3534410" cy="1105535"/>
          </a:xfrm>
          <a:prstGeom prst="rect">
            <a:avLst/>
          </a:prstGeom>
          <a:noFill/>
        </p:spPr>
        <p:txBody>
          <a:bodyPr wrap="none" lIns="91436" tIns="45718" rIns="91436" bIns="45718" rtlCol="0">
            <a:spAutoFit/>
          </a:bodyPr>
          <a:lstStyle/>
          <a:p>
            <a:r>
              <a:rPr lang="zh-CN" altLang="en-US" sz="6600" dirty="0">
                <a:solidFill>
                  <a:schemeClr val="bg1"/>
                </a:solidFill>
                <a:latin typeface="微软雅黑" panose="020B0503020204020204" pitchFamily="34" charset="-122"/>
                <a:ea typeface="微软雅黑" panose="020B0503020204020204" pitchFamily="34" charset="-122"/>
              </a:rPr>
              <a:t>成果展示</a:t>
            </a:r>
            <a:endParaRPr lang="zh-CN" altLang="en-US" sz="6600" dirty="0">
              <a:solidFill>
                <a:schemeClr val="bg1"/>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rotWithShape="1">
          <a:blip r:embed="rId2" cstate="screen"/>
          <a:srcRect/>
          <a:stretch>
            <a:fillRect/>
          </a:stretch>
        </p:blipFill>
        <p:spPr>
          <a:xfrm>
            <a:off x="9815333" y="135922"/>
            <a:ext cx="2376667" cy="734513"/>
          </a:xfrm>
          <a:prstGeom prst="rect">
            <a:avLst/>
          </a:prstGeom>
        </p:spPr>
      </p:pic>
      <p:sp>
        <p:nvSpPr>
          <p:cNvPr id="5" name="灯片编号占位符 4"/>
          <p:cNvSpPr>
            <a:spLocks noGrp="1"/>
          </p:cNvSpPr>
          <p:nvPr>
            <p:ph type="sldNum" sz="quarter" idx="12"/>
          </p:nvPr>
        </p:nvSpPr>
        <p:spPr/>
        <p:txBody>
          <a:bodyPr/>
          <a:p>
            <a:fld id="{01635508-54A0-4FB0-A4C5-6467DE85E924}" type="slidenum">
              <a:rPr lang="zh-CN" altLang="en-US" smtClean="0"/>
            </a:fld>
            <a:endParaRPr lang="zh-CN" altLang="en-US"/>
          </a:p>
        </p:txBody>
      </p:sp>
    </p:spTree>
  </p:cSld>
  <p:clrMapOvr>
    <a:masterClrMapping/>
  </p:clrMapOvr>
  <p:transition advTm="908"/>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4000" y="173743"/>
            <a:ext cx="898070" cy="521970"/>
            <a:chOff x="-254000" y="201683"/>
            <a:chExt cx="898070" cy="521970"/>
          </a:xfrm>
        </p:grpSpPr>
        <p:sp>
          <p:nvSpPr>
            <p:cNvPr id="5" name="圆角矩形 4"/>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4</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701167" y="144940"/>
            <a:ext cx="1807210" cy="582295"/>
          </a:xfrm>
          <a:prstGeom prst="rect">
            <a:avLst/>
          </a:prstGeom>
          <a:noFill/>
        </p:spPr>
        <p:txBody>
          <a:bodyPr wrap="none" lIns="91436" tIns="45718" rIns="91436" bIns="45718"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成果展示</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584397" y="217491"/>
            <a:ext cx="10096500" cy="439541"/>
            <a:chOff x="2584397" y="217491"/>
            <a:chExt cx="10096500" cy="439541"/>
          </a:xfrm>
        </p:grpSpPr>
        <p:sp>
          <p:nvSpPr>
            <p:cNvPr id="4" name="圆角矩形 3"/>
            <p:cNvSpPr/>
            <p:nvPr/>
          </p:nvSpPr>
          <p:spPr>
            <a:xfrm>
              <a:off x="2584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圆角矩形 7"/>
            <p:cNvSpPr/>
            <p:nvPr/>
          </p:nvSpPr>
          <p:spPr>
            <a:xfrm flipV="1">
              <a:off x="2597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 name="图片 50"/>
          <p:cNvPicPr>
            <a:picLocks noChangeAspect="1"/>
          </p:cNvPicPr>
          <p:nvPr/>
        </p:nvPicPr>
        <p:blipFill rotWithShape="1">
          <a:blip r:embed="rId1" cstate="screen"/>
          <a:srcRect/>
          <a:stretch>
            <a:fillRect/>
          </a:stretch>
        </p:blipFill>
        <p:spPr>
          <a:xfrm>
            <a:off x="10733656" y="176254"/>
            <a:ext cx="1264639" cy="444778"/>
          </a:xfrm>
          <a:prstGeom prst="rect">
            <a:avLst/>
          </a:prstGeom>
        </p:spPr>
      </p:pic>
      <p:sp>
        <p:nvSpPr>
          <p:cNvPr id="9" name="文本框 8"/>
          <p:cNvSpPr txBox="1"/>
          <p:nvPr/>
        </p:nvSpPr>
        <p:spPr>
          <a:xfrm>
            <a:off x="137795" y="1031240"/>
            <a:ext cx="5332730" cy="521970"/>
          </a:xfrm>
          <a:prstGeom prst="rect">
            <a:avLst/>
          </a:prstGeom>
          <a:noFill/>
        </p:spPr>
        <p:txBody>
          <a:bodyPr wrap="square" rtlCol="0">
            <a:spAutoFit/>
          </a:bodyPr>
          <a:lstStyle/>
          <a:p>
            <a:r>
              <a:rPr lang="en-US" altLang="zh-CN" sz="2800" b="1">
                <a:latin typeface="等线" panose="02010600030101010101" charset="-122"/>
                <a:ea typeface="等线" panose="02010600030101010101" charset="-122"/>
                <a:cs typeface="等线" panose="02010600030101010101" charset="-122"/>
              </a:rPr>
              <a:t>4.1 </a:t>
            </a:r>
            <a:r>
              <a:rPr lang="zh-CN" altLang="en-US" sz="2800" b="1">
                <a:latin typeface="等线" panose="02010600030101010101" charset="-122"/>
                <a:ea typeface="等线" panose="02010600030101010101" charset="-122"/>
                <a:cs typeface="等线" panose="02010600030101010101" charset="-122"/>
              </a:rPr>
              <a:t>预训练结果分析</a:t>
            </a:r>
            <a:endParaRPr lang="zh-CN" altLang="en-US" sz="2800" b="1">
              <a:latin typeface="等线" panose="02010600030101010101" charset="-122"/>
              <a:ea typeface="等线" panose="02010600030101010101" charset="-122"/>
              <a:cs typeface="等线" panose="02010600030101010101" charset="-122"/>
            </a:endParaRPr>
          </a:p>
        </p:txBody>
      </p:sp>
      <p:pic>
        <p:nvPicPr>
          <p:cNvPr id="10" name="图片 9"/>
          <p:cNvPicPr>
            <a:picLocks noChangeAspect="1"/>
          </p:cNvPicPr>
          <p:nvPr>
            <p:custDataLst>
              <p:tags r:id="rId2"/>
            </p:custDataLst>
          </p:nvPr>
        </p:nvPicPr>
        <p:blipFill>
          <a:blip r:embed="rId3"/>
          <a:stretch>
            <a:fillRect/>
          </a:stretch>
        </p:blipFill>
        <p:spPr>
          <a:xfrm>
            <a:off x="137795" y="1553210"/>
            <a:ext cx="5145405" cy="5022850"/>
          </a:xfrm>
          <a:prstGeom prst="rect">
            <a:avLst/>
          </a:prstGeom>
        </p:spPr>
      </p:pic>
      <p:pic>
        <p:nvPicPr>
          <p:cNvPr id="11" name="图片 10"/>
          <p:cNvPicPr>
            <a:picLocks noChangeAspect="1"/>
          </p:cNvPicPr>
          <p:nvPr>
            <p:custDataLst>
              <p:tags r:id="rId4"/>
            </p:custDataLst>
          </p:nvPr>
        </p:nvPicPr>
        <p:blipFill>
          <a:blip r:embed="rId5"/>
          <a:stretch>
            <a:fillRect/>
          </a:stretch>
        </p:blipFill>
        <p:spPr>
          <a:xfrm>
            <a:off x="5283200" y="1553210"/>
            <a:ext cx="6791325" cy="1567180"/>
          </a:xfrm>
          <a:prstGeom prst="rect">
            <a:avLst/>
          </a:prstGeom>
        </p:spPr>
      </p:pic>
      <p:sp>
        <p:nvSpPr>
          <p:cNvPr id="14" name="文本框 13"/>
          <p:cNvSpPr txBox="1"/>
          <p:nvPr/>
        </p:nvSpPr>
        <p:spPr>
          <a:xfrm>
            <a:off x="5283200" y="3120390"/>
            <a:ext cx="6790690" cy="3613785"/>
          </a:xfrm>
          <a:prstGeom prst="rect">
            <a:avLst/>
          </a:prstGeom>
          <a:noFill/>
        </p:spPr>
        <p:txBody>
          <a:bodyPr wrap="square" rtlCol="0">
            <a:noAutofit/>
          </a:bodyPr>
          <a:p>
            <a:r>
              <a:rPr lang="zh-CN" altLang="en-US">
                <a:latin typeface="等线" panose="02010600030101010101" charset="-122"/>
                <a:ea typeface="等线" panose="02010600030101010101" charset="-122"/>
                <a:cs typeface="等线" panose="02010600030101010101" charset="-122"/>
              </a:rPr>
              <a:t>预训练数据集如下：</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a:t>
            </a:r>
            <a:r>
              <a:rPr lang="en-US" altLang="zh-CN">
                <a:latin typeface="等线" panose="02010600030101010101" charset="-122"/>
                <a:ea typeface="等线" panose="02010600030101010101" charset="-122"/>
                <a:cs typeface="等线" panose="02010600030101010101" charset="-122"/>
              </a:rPr>
              <a:t>1</a:t>
            </a:r>
            <a:r>
              <a:rPr lang="zh-CN" altLang="en-US">
                <a:latin typeface="等线" panose="02010600030101010101" charset="-122"/>
                <a:ea typeface="等线" panose="02010600030101010101" charset="-122"/>
                <a:cs typeface="等线" panose="02010600030101010101" charset="-122"/>
              </a:rPr>
              <a:t>） POP1K7</a:t>
            </a:r>
            <a:r>
              <a:rPr lang="en-US" altLang="zh-CN" baseline="30000">
                <a:latin typeface="等线" panose="02010600030101010101" charset="-122"/>
                <a:ea typeface="等线" panose="02010600030101010101" charset="-122"/>
                <a:cs typeface="等线" panose="02010600030101010101" charset="-122"/>
              </a:rPr>
              <a:t>[7]</a:t>
            </a:r>
            <a:r>
              <a:rPr lang="zh-CN" altLang="en-US">
                <a:latin typeface="等线" panose="02010600030101010101" charset="-122"/>
                <a:ea typeface="等线" panose="02010600030101010101" charset="-122"/>
                <a:cs typeface="等线" panose="02010600030101010101" charset="-122"/>
              </a:rPr>
              <a:t>：包含1747条日本动漫、韩国和西方流行音乐钢琴曲的机器转录数据。</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a:t>
            </a:r>
            <a:r>
              <a:rPr lang="en-US" altLang="zh-CN">
                <a:latin typeface="等线" panose="02010600030101010101" charset="-122"/>
                <a:ea typeface="等线" panose="02010600030101010101" charset="-122"/>
                <a:cs typeface="等线" panose="02010600030101010101" charset="-122"/>
              </a:rPr>
              <a:t>2</a:t>
            </a:r>
            <a:r>
              <a:rPr lang="zh-CN" altLang="en-US">
                <a:latin typeface="等线" panose="02010600030101010101" charset="-122"/>
                <a:ea typeface="等线" panose="02010600030101010101" charset="-122"/>
                <a:cs typeface="等线" panose="02010600030101010101" charset="-122"/>
              </a:rPr>
              <a:t>）ASAP</a:t>
            </a:r>
            <a:r>
              <a:rPr lang="en-US" altLang="zh-CN" baseline="30000">
                <a:latin typeface="等线" panose="02010600030101010101" charset="-122"/>
                <a:ea typeface="等线" panose="02010600030101010101" charset="-122"/>
                <a:cs typeface="等线" panose="02010600030101010101" charset="-122"/>
              </a:rPr>
              <a:t>[8]</a:t>
            </a:r>
            <a:r>
              <a:rPr lang="zh-CN" altLang="en-US">
                <a:latin typeface="等线" panose="02010600030101010101" charset="-122"/>
                <a:ea typeface="等线" panose="02010600030101010101" charset="-122"/>
                <a:cs typeface="等线" panose="02010600030101010101" charset="-122"/>
              </a:rPr>
              <a:t>：包含222首古典音乐的MIDI演奏数据。</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a:t>
            </a:r>
            <a:r>
              <a:rPr lang="en-US" altLang="zh-CN">
                <a:latin typeface="等线" panose="02010600030101010101" charset="-122"/>
                <a:ea typeface="等线" panose="02010600030101010101" charset="-122"/>
                <a:cs typeface="等线" panose="02010600030101010101" charset="-122"/>
              </a:rPr>
              <a:t>3</a:t>
            </a:r>
            <a:r>
              <a:rPr lang="zh-CN" altLang="en-US">
                <a:latin typeface="等线" panose="02010600030101010101" charset="-122"/>
                <a:ea typeface="等线" panose="02010600030101010101" charset="-122"/>
                <a:cs typeface="等线" panose="02010600030101010101" charset="-122"/>
              </a:rPr>
              <a:t>）POP909</a:t>
            </a:r>
            <a:r>
              <a:rPr lang="en-US" altLang="zh-CN" baseline="30000">
                <a:latin typeface="等线" panose="02010600030101010101" charset="-122"/>
                <a:ea typeface="等线" panose="02010600030101010101" charset="-122"/>
                <a:cs typeface="等线" panose="02010600030101010101" charset="-122"/>
              </a:rPr>
              <a:t>[10]</a:t>
            </a:r>
            <a:r>
              <a:rPr lang="zh-CN" altLang="en-US">
                <a:latin typeface="等线" panose="02010600030101010101" charset="-122"/>
                <a:ea typeface="等线" panose="02010600030101010101" charset="-122"/>
                <a:cs typeface="等线" panose="02010600030101010101" charset="-122"/>
              </a:rPr>
              <a:t>：包含909首流行钢琴曲的转录数据。</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a:t>
            </a:r>
            <a:r>
              <a:rPr lang="en-US" altLang="zh-CN">
                <a:latin typeface="等线" panose="02010600030101010101" charset="-122"/>
                <a:ea typeface="等线" panose="02010600030101010101" charset="-122"/>
                <a:cs typeface="等线" panose="02010600030101010101" charset="-122"/>
              </a:rPr>
              <a:t>4</a:t>
            </a:r>
            <a:r>
              <a:rPr lang="zh-CN" altLang="en-US">
                <a:latin typeface="等线" panose="02010600030101010101" charset="-122"/>
                <a:ea typeface="等线" panose="02010600030101010101" charset="-122"/>
                <a:cs typeface="等线" panose="02010600030101010101" charset="-122"/>
              </a:rPr>
              <a:t>）Pianist8</a:t>
            </a:r>
            <a:r>
              <a:rPr lang="en-US" altLang="zh-CN" baseline="30000">
                <a:latin typeface="等线" panose="02010600030101010101" charset="-122"/>
                <a:ea typeface="等线" panose="02010600030101010101" charset="-122"/>
                <a:cs typeface="等线" panose="02010600030101010101" charset="-122"/>
                <a:sym typeface="+mn-ea"/>
              </a:rPr>
              <a:t>[11]</a:t>
            </a:r>
            <a:r>
              <a:rPr lang="zh-CN" altLang="en-US">
                <a:latin typeface="等线" panose="02010600030101010101" charset="-122"/>
                <a:ea typeface="等线" panose="02010600030101010101" charset="-122"/>
                <a:cs typeface="等线" panose="02010600030101010101" charset="-122"/>
              </a:rPr>
              <a:t>：包含来自YouTube的8位作曲家的411首原创钢琴乐曲数据。</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a:t>
            </a:r>
            <a:r>
              <a:rPr lang="en-US" altLang="zh-CN">
                <a:latin typeface="等线" panose="02010600030101010101" charset="-122"/>
                <a:ea typeface="等线" panose="02010600030101010101" charset="-122"/>
                <a:cs typeface="等线" panose="02010600030101010101" charset="-122"/>
              </a:rPr>
              <a:t>5</a:t>
            </a:r>
            <a:r>
              <a:rPr lang="zh-CN" altLang="en-US">
                <a:latin typeface="等线" panose="02010600030101010101" charset="-122"/>
                <a:ea typeface="等线" panose="02010600030101010101" charset="-122"/>
                <a:cs typeface="等线" panose="02010600030101010101" charset="-122"/>
              </a:rPr>
              <a:t>）EMOPIA</a:t>
            </a:r>
            <a:r>
              <a:rPr lang="en-US" altLang="zh-CN" baseline="30000">
                <a:latin typeface="等线" panose="02010600030101010101" charset="-122"/>
                <a:ea typeface="等线" panose="02010600030101010101" charset="-122"/>
                <a:cs typeface="等线" panose="02010600030101010101" charset="-122"/>
              </a:rPr>
              <a:t>[12]</a:t>
            </a:r>
            <a:r>
              <a:rPr lang="zh-CN" altLang="en-US">
                <a:latin typeface="等线" panose="02010600030101010101" charset="-122"/>
                <a:ea typeface="等线" panose="02010600030101010101" charset="-122"/>
                <a:cs typeface="等线" panose="02010600030101010101" charset="-122"/>
              </a:rPr>
              <a:t>：包含来自YouTube的情感分类相关钢琴音乐数据集，共1087个片段。</a:t>
            </a:r>
            <a:endParaRPr lang="zh-CN" altLang="en-US">
              <a:latin typeface="等线" panose="02010600030101010101" charset="-122"/>
              <a:ea typeface="等线" panose="02010600030101010101" charset="-122"/>
              <a:cs typeface="等线" panose="02010600030101010101" charset="-122"/>
            </a:endParaRPr>
          </a:p>
          <a:p>
            <a:endParaRPr lang="zh-CN" altLang="en-US">
              <a:latin typeface="等线" panose="02010600030101010101" charset="-122"/>
              <a:ea typeface="等线" panose="02010600030101010101" charset="-122"/>
              <a:cs typeface="等线" panose="02010600030101010101" charset="-122"/>
            </a:endParaRPr>
          </a:p>
          <a:p>
            <a:pPr indent="457200"/>
            <a:r>
              <a:rPr lang="zh-CN" altLang="en-US">
                <a:latin typeface="等线" panose="02010600030101010101" charset="-122"/>
                <a:ea typeface="等线" panose="02010600030101010101" charset="-122"/>
                <a:cs typeface="等线" panose="02010600030101010101" charset="-122"/>
              </a:rPr>
              <a:t>通过实验结果，我们发现相比过去类似的预训练模型，PianoBART能够更快地完成预训练，并且在恢复准确率方面取得了更高的表现。</a:t>
            </a:r>
            <a:endParaRPr lang="zh-CN" altLang="en-US">
              <a:latin typeface="等线" panose="02010600030101010101" charset="-122"/>
              <a:ea typeface="等线" panose="02010600030101010101" charset="-122"/>
              <a:cs typeface="等线" panose="02010600030101010101" charset="-122"/>
            </a:endParaRPr>
          </a:p>
        </p:txBody>
      </p:sp>
      <p:sp>
        <p:nvSpPr>
          <p:cNvPr id="15" name="灯片编号占位符 14"/>
          <p:cNvSpPr>
            <a:spLocks noGrp="1"/>
          </p:cNvSpPr>
          <p:nvPr>
            <p:ph type="sldNum" sz="quarter" idx="12"/>
          </p:nvPr>
        </p:nvSpPr>
        <p:spPr/>
        <p:txBody>
          <a:bodyPr/>
          <a:p>
            <a:fld id="{01635508-54A0-4FB0-A4C5-6467DE85E924}" type="slidenum">
              <a:rPr lang="zh-CN" altLang="en-US" smtClean="0"/>
            </a:fld>
            <a:endParaRPr lang="zh-CN" altLang="en-US"/>
          </a:p>
        </p:txBody>
      </p:sp>
    </p:spTree>
  </p:cSld>
  <p:clrMapOvr>
    <a:masterClrMapping/>
  </p:clrMapOvr>
  <p:transition advTm="1369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4000" y="173743"/>
            <a:ext cx="898070" cy="521970"/>
            <a:chOff x="-254000" y="201683"/>
            <a:chExt cx="898070" cy="521970"/>
          </a:xfrm>
        </p:grpSpPr>
        <p:sp>
          <p:nvSpPr>
            <p:cNvPr id="5" name="圆角矩形 4"/>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4</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701167" y="144940"/>
            <a:ext cx="1807210" cy="582295"/>
          </a:xfrm>
          <a:prstGeom prst="rect">
            <a:avLst/>
          </a:prstGeom>
          <a:noFill/>
        </p:spPr>
        <p:txBody>
          <a:bodyPr wrap="none" lIns="91436" tIns="45718" rIns="91436" bIns="45718"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成果展示</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584397" y="217491"/>
            <a:ext cx="10096500" cy="439541"/>
            <a:chOff x="2584397" y="217491"/>
            <a:chExt cx="10096500" cy="439541"/>
          </a:xfrm>
        </p:grpSpPr>
        <p:sp>
          <p:nvSpPr>
            <p:cNvPr id="4" name="圆角矩形 3"/>
            <p:cNvSpPr/>
            <p:nvPr/>
          </p:nvSpPr>
          <p:spPr>
            <a:xfrm>
              <a:off x="2584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圆角矩形 7"/>
            <p:cNvSpPr/>
            <p:nvPr/>
          </p:nvSpPr>
          <p:spPr>
            <a:xfrm flipV="1">
              <a:off x="2597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 name="图片 50"/>
          <p:cNvPicPr>
            <a:picLocks noChangeAspect="1"/>
          </p:cNvPicPr>
          <p:nvPr/>
        </p:nvPicPr>
        <p:blipFill rotWithShape="1">
          <a:blip r:embed="rId1" cstate="screen"/>
          <a:srcRect/>
          <a:stretch>
            <a:fillRect/>
          </a:stretch>
        </p:blipFill>
        <p:spPr>
          <a:xfrm>
            <a:off x="10733656" y="176254"/>
            <a:ext cx="1264639" cy="444778"/>
          </a:xfrm>
          <a:prstGeom prst="rect">
            <a:avLst/>
          </a:prstGeom>
        </p:spPr>
      </p:pic>
      <p:sp>
        <p:nvSpPr>
          <p:cNvPr id="9" name="文本框 8"/>
          <p:cNvSpPr txBox="1"/>
          <p:nvPr/>
        </p:nvSpPr>
        <p:spPr>
          <a:xfrm>
            <a:off x="137795" y="1031240"/>
            <a:ext cx="5332730" cy="521970"/>
          </a:xfrm>
          <a:prstGeom prst="rect">
            <a:avLst/>
          </a:prstGeom>
          <a:noFill/>
        </p:spPr>
        <p:txBody>
          <a:bodyPr wrap="square" rtlCol="0">
            <a:spAutoFit/>
          </a:bodyPr>
          <a:lstStyle/>
          <a:p>
            <a:r>
              <a:rPr lang="en-US" altLang="zh-CN" sz="2800" b="1">
                <a:latin typeface="等线" panose="02010600030101010101" charset="-122"/>
                <a:ea typeface="等线" panose="02010600030101010101" charset="-122"/>
                <a:cs typeface="等线" panose="02010600030101010101" charset="-122"/>
              </a:rPr>
              <a:t>4.2 </a:t>
            </a:r>
            <a:r>
              <a:rPr lang="zh-CN" altLang="en-US" sz="2800" b="1">
                <a:latin typeface="等线" panose="02010600030101010101" charset="-122"/>
                <a:ea typeface="等线" panose="02010600030101010101" charset="-122"/>
                <a:cs typeface="等线" panose="02010600030101010101" charset="-122"/>
              </a:rPr>
              <a:t>音乐生成任务结果分析</a:t>
            </a:r>
            <a:endParaRPr lang="zh-CN" altLang="en-US" sz="2800" b="1">
              <a:latin typeface="等线" panose="02010600030101010101" charset="-122"/>
              <a:ea typeface="等线" panose="02010600030101010101" charset="-122"/>
              <a:cs typeface="等线" panose="02010600030101010101" charset="-122"/>
            </a:endParaRPr>
          </a:p>
        </p:txBody>
      </p:sp>
      <p:pic>
        <p:nvPicPr>
          <p:cNvPr id="10" name="图片 9"/>
          <p:cNvPicPr>
            <a:picLocks noChangeAspect="1"/>
          </p:cNvPicPr>
          <p:nvPr>
            <p:custDataLst>
              <p:tags r:id="rId2"/>
            </p:custDataLst>
          </p:nvPr>
        </p:nvPicPr>
        <p:blipFill>
          <a:blip r:embed="rId3"/>
          <a:stretch>
            <a:fillRect/>
          </a:stretch>
        </p:blipFill>
        <p:spPr>
          <a:xfrm>
            <a:off x="225425" y="2381250"/>
            <a:ext cx="4565015" cy="1038225"/>
          </a:xfrm>
          <a:prstGeom prst="rect">
            <a:avLst/>
          </a:prstGeom>
        </p:spPr>
      </p:pic>
      <p:pic>
        <p:nvPicPr>
          <p:cNvPr id="11" name="图片 10"/>
          <p:cNvPicPr>
            <a:picLocks noChangeAspect="1"/>
          </p:cNvPicPr>
          <p:nvPr>
            <p:custDataLst>
              <p:tags r:id="rId4"/>
            </p:custDataLst>
          </p:nvPr>
        </p:nvPicPr>
        <p:blipFill>
          <a:blip r:embed="rId5"/>
          <a:stretch>
            <a:fillRect/>
          </a:stretch>
        </p:blipFill>
        <p:spPr>
          <a:xfrm>
            <a:off x="225425" y="3324860"/>
            <a:ext cx="4564380" cy="977900"/>
          </a:xfrm>
          <a:prstGeom prst="rect">
            <a:avLst/>
          </a:prstGeom>
        </p:spPr>
      </p:pic>
      <p:sp>
        <p:nvSpPr>
          <p:cNvPr id="12" name="文本框 11"/>
          <p:cNvSpPr txBox="1"/>
          <p:nvPr/>
        </p:nvSpPr>
        <p:spPr>
          <a:xfrm>
            <a:off x="225425" y="4930140"/>
            <a:ext cx="11772900" cy="1313815"/>
          </a:xfrm>
          <a:prstGeom prst="rect">
            <a:avLst/>
          </a:prstGeom>
          <a:noFill/>
        </p:spPr>
        <p:txBody>
          <a:bodyPr wrap="square" rtlCol="0">
            <a:noAutofit/>
          </a:bodyPr>
          <a:p>
            <a:pPr indent="457200"/>
            <a:r>
              <a:rPr lang="zh-CN">
                <a:latin typeface="等线" panose="02010600030101010101" charset="-122"/>
                <a:ea typeface="等线" panose="02010600030101010101" charset="-122"/>
                <a:cs typeface="等线" panose="02010600030101010101" charset="-122"/>
              </a:rPr>
              <a:t>通过在</a:t>
            </a:r>
            <a:r>
              <a:rPr lang="en-US" altLang="zh-CN">
                <a:latin typeface="等线" panose="02010600030101010101" charset="-122"/>
                <a:ea typeface="等线" panose="02010600030101010101" charset="-122"/>
                <a:cs typeface="等线" panose="02010600030101010101" charset="-122"/>
              </a:rPr>
              <a:t>MAESTRO</a:t>
            </a:r>
            <a:r>
              <a:rPr lang="en-US" altLang="zh-CN" baseline="30000">
                <a:latin typeface="等线" panose="02010600030101010101" charset="-122"/>
                <a:ea typeface="等线" panose="02010600030101010101" charset="-122"/>
                <a:cs typeface="等线" panose="02010600030101010101" charset="-122"/>
                <a:sym typeface="+mn-ea"/>
              </a:rPr>
              <a:t>[13]</a:t>
            </a:r>
            <a:r>
              <a:rPr lang="zh-CN" altLang="en-US">
                <a:latin typeface="等线" panose="02010600030101010101" charset="-122"/>
                <a:ea typeface="等线" panose="02010600030101010101" charset="-122"/>
                <a:cs typeface="等线" panose="02010600030101010101" charset="-122"/>
              </a:rPr>
              <a:t>和</a:t>
            </a:r>
            <a:r>
              <a:rPr lang="en-US" altLang="zh-CN">
                <a:latin typeface="等线" panose="02010600030101010101" charset="-122"/>
                <a:ea typeface="等线" panose="02010600030101010101" charset="-122"/>
                <a:cs typeface="等线" panose="02010600030101010101" charset="-122"/>
              </a:rPr>
              <a:t>GiantMIDI</a:t>
            </a:r>
            <a:r>
              <a:rPr lang="en-US" altLang="zh-CN" baseline="30000">
                <a:latin typeface="等线" panose="02010600030101010101" charset="-122"/>
                <a:ea typeface="等线" panose="02010600030101010101" charset="-122"/>
                <a:cs typeface="等线" panose="02010600030101010101" charset="-122"/>
                <a:sym typeface="+mn-ea"/>
              </a:rPr>
              <a:t>[14]</a:t>
            </a:r>
            <a:r>
              <a:rPr lang="zh-CN" altLang="en-US">
                <a:latin typeface="等线" panose="02010600030101010101" charset="-122"/>
                <a:ea typeface="等线" panose="02010600030101010101" charset="-122"/>
                <a:cs typeface="等线" panose="02010600030101010101" charset="-122"/>
              </a:rPr>
              <a:t>数据集的</a:t>
            </a:r>
            <a:r>
              <a:rPr>
                <a:latin typeface="等线" panose="02010600030101010101" charset="-122"/>
                <a:ea typeface="等线" panose="02010600030101010101" charset="-122"/>
                <a:cs typeface="等线" panose="02010600030101010101" charset="-122"/>
              </a:rPr>
              <a:t>实验验证，我们发现PianoBART相较于过去类似的模型，在生成任务上的性能有显著提升。与以往模型</a:t>
            </a:r>
            <a:r>
              <a:rPr lang="zh-CN">
                <a:latin typeface="等线" panose="02010600030101010101" charset="-122"/>
                <a:ea typeface="等线" panose="02010600030101010101" charset="-122"/>
                <a:cs typeface="等线" panose="02010600030101010101" charset="-122"/>
              </a:rPr>
              <a:t>（</a:t>
            </a:r>
            <a:r>
              <a:rPr lang="en-US" altLang="zh-CN">
                <a:latin typeface="等线" panose="02010600030101010101" charset="-122"/>
                <a:ea typeface="等线" panose="02010600030101010101" charset="-122"/>
                <a:cs typeface="等线" panose="02010600030101010101" charset="-122"/>
              </a:rPr>
              <a:t>MidiBERT</a:t>
            </a:r>
            <a:r>
              <a:rPr lang="en-US" altLang="zh-CN" baseline="30000">
                <a:latin typeface="等线" panose="02010600030101010101" charset="-122"/>
                <a:ea typeface="等线" panose="02010600030101010101" charset="-122"/>
                <a:cs typeface="等线" panose="02010600030101010101" charset="-122"/>
              </a:rPr>
              <a:t>[8]</a:t>
            </a:r>
            <a:r>
              <a:rPr lang="zh-CN" altLang="en-US">
                <a:latin typeface="等线" panose="02010600030101010101" charset="-122"/>
                <a:ea typeface="等线" panose="02010600030101010101" charset="-122"/>
                <a:cs typeface="等线" panose="02010600030101010101" charset="-122"/>
              </a:rPr>
              <a:t>、</a:t>
            </a:r>
            <a:r>
              <a:rPr lang="en-US" altLang="zh-CN">
                <a:latin typeface="等线" panose="02010600030101010101" charset="-122"/>
                <a:ea typeface="等线" panose="02010600030101010101" charset="-122"/>
                <a:cs typeface="等线" panose="02010600030101010101" charset="-122"/>
              </a:rPr>
              <a:t>MusicBERT</a:t>
            </a:r>
            <a:r>
              <a:rPr lang="en-US" altLang="zh-CN" baseline="30000">
                <a:latin typeface="等线" panose="02010600030101010101" charset="-122"/>
                <a:ea typeface="等线" panose="02010600030101010101" charset="-122"/>
                <a:cs typeface="等线" panose="02010600030101010101" charset="-122"/>
              </a:rPr>
              <a:t>[7]</a:t>
            </a:r>
            <a:r>
              <a:rPr lang="zh-CN" altLang="en-US">
                <a:latin typeface="等线" panose="02010600030101010101" charset="-122"/>
                <a:ea typeface="等线" panose="02010600030101010101" charset="-122"/>
                <a:cs typeface="等线" panose="02010600030101010101" charset="-122"/>
              </a:rPr>
              <a:t>、</a:t>
            </a:r>
            <a:r>
              <a:rPr lang="en-US" altLang="zh-CN">
                <a:latin typeface="等线" panose="02010600030101010101" charset="-122"/>
                <a:ea typeface="等线" panose="02010600030101010101" charset="-122"/>
                <a:cs typeface="等线" panose="02010600030101010101" charset="-122"/>
              </a:rPr>
              <a:t>MusicTransformer</a:t>
            </a:r>
            <a:r>
              <a:rPr lang="en-US" altLang="zh-CN" baseline="30000">
                <a:latin typeface="等线" panose="02010600030101010101" charset="-122"/>
                <a:ea typeface="等线" panose="02010600030101010101" charset="-122"/>
                <a:cs typeface="等线" panose="02010600030101010101" charset="-122"/>
              </a:rPr>
              <a:t>[2]</a:t>
            </a:r>
            <a:r>
              <a:rPr lang="zh-CN">
                <a:latin typeface="等线" panose="02010600030101010101" charset="-122"/>
                <a:ea typeface="等线" panose="02010600030101010101" charset="-122"/>
                <a:cs typeface="等线" panose="02010600030101010101" charset="-122"/>
              </a:rPr>
              <a:t>）</a:t>
            </a:r>
            <a:r>
              <a:rPr>
                <a:latin typeface="等线" panose="02010600030101010101" charset="-122"/>
                <a:ea typeface="等线" panose="02010600030101010101" charset="-122"/>
                <a:cs typeface="等线" panose="02010600030101010101" charset="-122"/>
              </a:rPr>
              <a:t>相比，PianoBART在生成任务中能够产生更高质量、更</a:t>
            </a:r>
            <a:r>
              <a:rPr lang="zh-CN">
                <a:latin typeface="等线" panose="02010600030101010101" charset="-122"/>
                <a:ea typeface="等线" panose="02010600030101010101" charset="-122"/>
                <a:cs typeface="等线" panose="02010600030101010101" charset="-122"/>
              </a:rPr>
              <a:t>加一致</a:t>
            </a:r>
            <a:r>
              <a:rPr>
                <a:latin typeface="等线" panose="02010600030101010101" charset="-122"/>
                <a:ea typeface="等线" panose="02010600030101010101" charset="-122"/>
                <a:cs typeface="等线" panose="02010600030101010101" charset="-122"/>
              </a:rPr>
              <a:t>的音乐片段</a:t>
            </a:r>
            <a:r>
              <a:rPr lang="zh-CN">
                <a:latin typeface="等线" panose="02010600030101010101" charset="-122"/>
                <a:ea typeface="等线" panose="02010600030101010101" charset="-122"/>
                <a:cs typeface="等线" panose="02010600030101010101" charset="-122"/>
              </a:rPr>
              <a:t>。</a:t>
            </a:r>
            <a:endParaRPr>
              <a:latin typeface="等线" panose="02010600030101010101" charset="-122"/>
              <a:ea typeface="等线" panose="02010600030101010101" charset="-122"/>
              <a:cs typeface="等线" panose="02010600030101010101" charset="-122"/>
            </a:endParaRPr>
          </a:p>
          <a:p>
            <a:pPr indent="457200"/>
            <a:r>
              <a:rPr>
                <a:latin typeface="等线" panose="02010600030101010101" charset="-122"/>
                <a:ea typeface="等线" panose="02010600030101010101" charset="-122"/>
                <a:cs typeface="等线" panose="02010600030101010101" charset="-122"/>
              </a:rPr>
              <a:t>另外，我们还发现生成性能不会受到测试数据集的影响。这意味着PianoBART在不同类型的音乐数据集上都能保持稳定的生成表现。</a:t>
            </a:r>
            <a:endParaRPr>
              <a:latin typeface="等线" panose="02010600030101010101" charset="-122"/>
              <a:ea typeface="等线" panose="02010600030101010101" charset="-122"/>
              <a:cs typeface="等线" panose="02010600030101010101" charset="-122"/>
            </a:endParaRPr>
          </a:p>
        </p:txBody>
      </p:sp>
      <p:sp>
        <p:nvSpPr>
          <p:cNvPr id="15" name="文本框 14"/>
          <p:cNvSpPr txBox="1"/>
          <p:nvPr/>
        </p:nvSpPr>
        <p:spPr>
          <a:xfrm>
            <a:off x="4789805" y="2617470"/>
            <a:ext cx="833120" cy="460375"/>
          </a:xfrm>
          <a:prstGeom prst="rect">
            <a:avLst/>
          </a:prstGeom>
          <a:noFill/>
        </p:spPr>
        <p:txBody>
          <a:bodyPr wrap="square" rtlCol="0">
            <a:spAutoFit/>
          </a:bodyPr>
          <a:p>
            <a:r>
              <a:rPr lang="en-US" altLang="zh-CN" sz="2400" b="1"/>
              <a:t>intro</a:t>
            </a:r>
            <a:r>
              <a:rPr lang="zh-CN" altLang="en-US" sz="2400" b="1"/>
              <a:t>：</a:t>
            </a:r>
            <a:endParaRPr lang="zh-CN" altLang="en-US" sz="2400" b="1"/>
          </a:p>
        </p:txBody>
      </p:sp>
      <p:sp>
        <p:nvSpPr>
          <p:cNvPr id="16" name="文本框 15"/>
          <p:cNvSpPr txBox="1"/>
          <p:nvPr>
            <p:custDataLst>
              <p:tags r:id="rId6"/>
            </p:custDataLst>
          </p:nvPr>
        </p:nvSpPr>
        <p:spPr>
          <a:xfrm>
            <a:off x="4789805" y="3583940"/>
            <a:ext cx="2386330" cy="460375"/>
          </a:xfrm>
          <a:prstGeom prst="rect">
            <a:avLst/>
          </a:prstGeom>
          <a:noFill/>
        </p:spPr>
        <p:txBody>
          <a:bodyPr wrap="square" rtlCol="0">
            <a:spAutoFit/>
          </a:bodyPr>
          <a:p>
            <a:r>
              <a:rPr lang="en-US" altLang="zh-CN" sz="2400" b="1"/>
              <a:t>generated music</a:t>
            </a:r>
            <a:r>
              <a:rPr lang="zh-CN" altLang="en-US" sz="2400" b="1"/>
              <a:t>：</a:t>
            </a:r>
            <a:endParaRPr lang="zh-CN" altLang="en-US" sz="2400" b="1"/>
          </a:p>
        </p:txBody>
      </p:sp>
      <p:pic>
        <p:nvPicPr>
          <p:cNvPr id="17" name="intro">
            <a:hlinkClick r:id="" action="ppaction://media"/>
          </p:cNvPr>
          <p:cNvPicPr/>
          <p:nvPr>
            <a:audioFile r:link="rId7"/>
            <p:extLst>
              <p:ext uri="{DAA4B4D4-6D71-4841-9C94-3DE7FCFB9230}">
                <p14:media xmlns:p14="http://schemas.microsoft.com/office/powerpoint/2010/main" r:embed="rId8"/>
              </p:ext>
            </p:extLst>
          </p:nvPr>
        </p:nvPicPr>
        <p:blipFill>
          <a:blip r:embed="rId9"/>
          <a:stretch>
            <a:fillRect/>
          </a:stretch>
        </p:blipFill>
        <p:spPr>
          <a:xfrm>
            <a:off x="5773420" y="2582545"/>
            <a:ext cx="495300" cy="495300"/>
          </a:xfrm>
          <a:prstGeom prst="rect">
            <a:avLst/>
          </a:prstGeom>
        </p:spPr>
      </p:pic>
      <p:pic>
        <p:nvPicPr>
          <p:cNvPr id="18" name="output">
            <a:hlinkClick r:id="" action="ppaction://media"/>
          </p:cNvPr>
          <p:cNvPicPr/>
          <p:nvPr>
            <a:audioFile r:link="rId10"/>
            <p:extLst>
              <p:ext uri="{DAA4B4D4-6D71-4841-9C94-3DE7FCFB9230}">
                <p14:media xmlns:p14="http://schemas.microsoft.com/office/powerpoint/2010/main" r:embed="rId11"/>
              </p:ext>
            </p:extLst>
          </p:nvPr>
        </p:nvPicPr>
        <p:blipFill>
          <a:blip r:embed="rId9"/>
          <a:stretch>
            <a:fillRect/>
          </a:stretch>
        </p:blipFill>
        <p:spPr>
          <a:xfrm>
            <a:off x="7176135" y="3549015"/>
            <a:ext cx="495300" cy="495300"/>
          </a:xfrm>
          <a:prstGeom prst="rect">
            <a:avLst/>
          </a:prstGeom>
        </p:spPr>
      </p:pic>
      <p:sp>
        <p:nvSpPr>
          <p:cNvPr id="13" name="文本框 12"/>
          <p:cNvSpPr txBox="1"/>
          <p:nvPr/>
        </p:nvSpPr>
        <p:spPr>
          <a:xfrm>
            <a:off x="4723130" y="732155"/>
            <a:ext cx="7274560" cy="1183005"/>
          </a:xfrm>
          <a:prstGeom prst="rect">
            <a:avLst/>
          </a:prstGeom>
          <a:noFill/>
        </p:spPr>
        <p:txBody>
          <a:bodyPr wrap="square" rtlCol="0">
            <a:noAutofit/>
          </a:bodyPr>
          <a:p>
            <a:r>
              <a:rPr lang="zh-CN" altLang="en-US" b="1">
                <a:solidFill>
                  <a:schemeClr val="tx1"/>
                </a:solidFill>
                <a:latin typeface="等线" panose="02010600030101010101" charset="-122"/>
                <a:ea typeface="等线" panose="02010600030101010101" charset="-122"/>
                <a:cs typeface="等线" panose="02010600030101010101" charset="-122"/>
              </a:rPr>
              <a:t>评估指标：</a:t>
            </a:r>
            <a:endParaRPr lang="zh-CN" altLang="en-US" b="1">
              <a:solidFill>
                <a:schemeClr val="tx1"/>
              </a:solidFill>
              <a:latin typeface="等线" panose="02010600030101010101" charset="-122"/>
              <a:ea typeface="等线" panose="02010600030101010101" charset="-122"/>
              <a:cs typeface="等线" panose="02010600030101010101" charset="-122"/>
            </a:endParaRPr>
          </a:p>
          <a:p>
            <a:r>
              <a:rPr lang="en-US" altLang="zh-CN" b="1">
                <a:solidFill>
                  <a:schemeClr val="tx1"/>
                </a:solidFill>
                <a:latin typeface="等线" panose="02010600030101010101" charset="-122"/>
                <a:ea typeface="等线" panose="02010600030101010101" charset="-122"/>
                <a:cs typeface="等线" panose="02010600030101010101" charset="-122"/>
              </a:rPr>
              <a:t>Acc ↑</a:t>
            </a:r>
            <a:r>
              <a:rPr lang="zh-CN" altLang="en-US" b="1">
                <a:solidFill>
                  <a:schemeClr val="tx1"/>
                </a:solidFill>
                <a:latin typeface="等线" panose="02010600030101010101" charset="-122"/>
                <a:ea typeface="等线" panose="02010600030101010101" charset="-122"/>
                <a:cs typeface="等线" panose="02010600030101010101" charset="-122"/>
              </a:rPr>
              <a:t>：生成音乐与</a:t>
            </a:r>
            <a:r>
              <a:rPr lang="en-US" altLang="zh-CN" b="1">
                <a:solidFill>
                  <a:schemeClr val="tx1"/>
                </a:solidFill>
                <a:latin typeface="等线" panose="02010600030101010101" charset="-122"/>
                <a:ea typeface="等线" panose="02010600030101010101" charset="-122"/>
                <a:cs typeface="等线" panose="02010600030101010101" charset="-122"/>
              </a:rPr>
              <a:t>ground truth</a:t>
            </a:r>
            <a:r>
              <a:rPr lang="zh-CN" altLang="en-US" b="1">
                <a:solidFill>
                  <a:schemeClr val="tx1"/>
                </a:solidFill>
                <a:latin typeface="等线" panose="02010600030101010101" charset="-122"/>
                <a:ea typeface="等线" panose="02010600030101010101" charset="-122"/>
                <a:cs typeface="等线" panose="02010600030101010101" charset="-122"/>
              </a:rPr>
              <a:t>的匹配程度</a:t>
            </a:r>
            <a:r>
              <a:rPr lang="en-US" altLang="zh-CN" b="1">
                <a:solidFill>
                  <a:schemeClr val="tx1"/>
                </a:solidFill>
                <a:latin typeface="等线" panose="02010600030101010101" charset="-122"/>
                <a:ea typeface="等线" panose="02010600030101010101" charset="-122"/>
                <a:cs typeface="等线" panose="02010600030101010101" charset="-122"/>
              </a:rPr>
              <a:t> </a:t>
            </a:r>
            <a:r>
              <a:rPr lang="zh-CN" altLang="en-US" b="1">
                <a:solidFill>
                  <a:schemeClr val="tx1"/>
                </a:solidFill>
                <a:latin typeface="等线" panose="02010600030101010101" charset="-122"/>
                <a:ea typeface="等线" panose="02010600030101010101" charset="-122"/>
                <a:cs typeface="等线" panose="02010600030101010101" charset="-122"/>
              </a:rPr>
              <a:t>（</a:t>
            </a:r>
            <a:r>
              <a:rPr lang="en-US" altLang="zh-CN" b="1">
                <a:solidFill>
                  <a:schemeClr val="tx1"/>
                </a:solidFill>
                <a:latin typeface="等线" panose="02010600030101010101" charset="-122"/>
                <a:ea typeface="等线" panose="02010600030101010101" charset="-122"/>
                <a:cs typeface="等线" panose="02010600030101010101" charset="-122"/>
              </a:rPr>
              <a:t>0%~100%</a:t>
            </a:r>
            <a:r>
              <a:rPr lang="zh-CN" altLang="en-US" b="1">
                <a:solidFill>
                  <a:schemeClr val="tx1"/>
                </a:solidFill>
                <a:latin typeface="等线" panose="02010600030101010101" charset="-122"/>
                <a:ea typeface="等线" panose="02010600030101010101" charset="-122"/>
                <a:cs typeface="等线" panose="02010600030101010101" charset="-122"/>
              </a:rPr>
              <a:t>）</a:t>
            </a:r>
            <a:endParaRPr lang="zh-CN" altLang="en-US" b="1">
              <a:solidFill>
                <a:schemeClr val="tx1"/>
              </a:solidFill>
              <a:latin typeface="等线" panose="02010600030101010101" charset="-122"/>
              <a:ea typeface="等线" panose="02010600030101010101" charset="-122"/>
              <a:cs typeface="等线" panose="02010600030101010101" charset="-122"/>
            </a:endParaRPr>
          </a:p>
          <a:p>
            <a:r>
              <a:rPr lang="en-US" altLang="zh-CN" b="1">
                <a:solidFill>
                  <a:schemeClr val="tx1"/>
                </a:solidFill>
                <a:latin typeface="等线" panose="02010600030101010101" charset="-122"/>
                <a:ea typeface="等线" panose="02010600030101010101" charset="-122"/>
                <a:cs typeface="等线" panose="02010600030101010101" charset="-122"/>
              </a:rPr>
              <a:t>FADS (Fréchet Audio Distance Similarity)</a:t>
            </a:r>
            <a:r>
              <a:rPr lang="en-US" altLang="zh-CN" b="1">
                <a:solidFill>
                  <a:schemeClr val="tx1"/>
                </a:solidFill>
                <a:latin typeface="等线" panose="02010600030101010101" charset="-122"/>
                <a:ea typeface="等线" panose="02010600030101010101" charset="-122"/>
                <a:cs typeface="等线" panose="02010600030101010101" charset="-122"/>
                <a:sym typeface="+mn-ea"/>
              </a:rPr>
              <a:t> ↑</a:t>
            </a:r>
            <a:r>
              <a:rPr lang="zh-CN" altLang="en-US" b="1">
                <a:solidFill>
                  <a:schemeClr val="tx1"/>
                </a:solidFill>
                <a:latin typeface="等线" panose="02010600030101010101" charset="-122"/>
                <a:ea typeface="等线" panose="02010600030101010101" charset="-122"/>
                <a:cs typeface="等线" panose="02010600030101010101" charset="-122"/>
              </a:rPr>
              <a:t>：用于衡量</a:t>
            </a:r>
            <a:r>
              <a:rPr lang="zh-CN" altLang="en-US" b="1">
                <a:solidFill>
                  <a:schemeClr val="tx1"/>
                </a:solidFill>
                <a:latin typeface="等线" panose="02010600030101010101" charset="-122"/>
                <a:ea typeface="等线" panose="02010600030101010101" charset="-122"/>
                <a:cs typeface="等线" panose="02010600030101010101" charset="-122"/>
                <a:sym typeface="+mn-ea"/>
              </a:rPr>
              <a:t>生成音乐与</a:t>
            </a:r>
            <a:r>
              <a:rPr lang="en-US" altLang="zh-CN" b="1">
                <a:solidFill>
                  <a:schemeClr val="tx1"/>
                </a:solidFill>
                <a:latin typeface="等线" panose="02010600030101010101" charset="-122"/>
                <a:ea typeface="等线" panose="02010600030101010101" charset="-122"/>
                <a:cs typeface="等线" panose="02010600030101010101" charset="-122"/>
                <a:sym typeface="+mn-ea"/>
              </a:rPr>
              <a:t>ground truth</a:t>
            </a:r>
            <a:r>
              <a:rPr lang="zh-CN" altLang="en-US" b="1">
                <a:solidFill>
                  <a:schemeClr val="tx1"/>
                </a:solidFill>
                <a:latin typeface="等线" panose="02010600030101010101" charset="-122"/>
                <a:ea typeface="等线" panose="02010600030101010101" charset="-122"/>
                <a:cs typeface="等线" panose="02010600030101010101" charset="-122"/>
                <a:sym typeface="+mn-ea"/>
              </a:rPr>
              <a:t>的</a:t>
            </a:r>
            <a:r>
              <a:rPr lang="zh-CN" altLang="en-US" b="1">
                <a:solidFill>
                  <a:schemeClr val="tx1"/>
                </a:solidFill>
                <a:latin typeface="等线" panose="02010600030101010101" charset="-122"/>
                <a:ea typeface="等线" panose="02010600030101010101" charset="-122"/>
                <a:cs typeface="等线" panose="02010600030101010101" charset="-122"/>
              </a:rPr>
              <a:t>旋律相似度</a:t>
            </a:r>
            <a:r>
              <a:rPr lang="en-US" altLang="zh-CN" b="1">
                <a:solidFill>
                  <a:schemeClr val="tx1"/>
                </a:solidFill>
                <a:latin typeface="等线" panose="02010600030101010101" charset="-122"/>
                <a:ea typeface="等线" panose="02010600030101010101" charset="-122"/>
                <a:cs typeface="等线" panose="02010600030101010101" charset="-122"/>
              </a:rPr>
              <a:t> </a:t>
            </a:r>
            <a:r>
              <a:rPr lang="zh-CN" altLang="en-US" b="1">
                <a:solidFill>
                  <a:schemeClr val="tx1"/>
                </a:solidFill>
                <a:latin typeface="等线" panose="02010600030101010101" charset="-122"/>
                <a:ea typeface="等线" panose="02010600030101010101" charset="-122"/>
                <a:cs typeface="等线" panose="02010600030101010101" charset="-122"/>
              </a:rPr>
              <a:t>（</a:t>
            </a:r>
            <a:r>
              <a:rPr lang="en-US" altLang="zh-CN" b="1">
                <a:solidFill>
                  <a:schemeClr val="tx1"/>
                </a:solidFill>
                <a:latin typeface="等线" panose="02010600030101010101" charset="-122"/>
                <a:ea typeface="等线" panose="02010600030101010101" charset="-122"/>
                <a:cs typeface="等线" panose="02010600030101010101" charset="-122"/>
              </a:rPr>
              <a:t>0~1</a:t>
            </a:r>
            <a:r>
              <a:rPr lang="zh-CN" altLang="en-US" b="1">
                <a:solidFill>
                  <a:schemeClr val="tx1"/>
                </a:solidFill>
                <a:latin typeface="等线" panose="02010600030101010101" charset="-122"/>
                <a:ea typeface="等线" panose="02010600030101010101" charset="-122"/>
                <a:cs typeface="等线" panose="02010600030101010101" charset="-122"/>
              </a:rPr>
              <a:t>）</a:t>
            </a:r>
            <a:endParaRPr lang="zh-CN" altLang="en-US" b="1">
              <a:solidFill>
                <a:schemeClr val="tx1"/>
              </a:solidFill>
              <a:latin typeface="等线" panose="02010600030101010101" charset="-122"/>
              <a:ea typeface="等线" panose="02010600030101010101" charset="-122"/>
              <a:cs typeface="等线" panose="02010600030101010101" charset="-122"/>
            </a:endParaRPr>
          </a:p>
        </p:txBody>
      </p:sp>
      <p:sp>
        <p:nvSpPr>
          <p:cNvPr id="20" name="灯片编号占位符 19"/>
          <p:cNvSpPr>
            <a:spLocks noGrp="1"/>
          </p:cNvSpPr>
          <p:nvPr>
            <p:ph type="sldNum" sz="quarter" idx="12"/>
          </p:nvPr>
        </p:nvSpPr>
        <p:spPr/>
        <p:txBody>
          <a:bodyPr/>
          <a:p>
            <a:fld id="{01635508-54A0-4FB0-A4C5-6467DE85E924}" type="slidenum">
              <a:rPr lang="zh-CN" altLang="en-US" smtClean="0"/>
            </a:fld>
            <a:endParaRPr lang="zh-CN" altLang="en-US"/>
          </a:p>
        </p:txBody>
      </p:sp>
      <p:pic>
        <p:nvPicPr>
          <p:cNvPr id="19" name="图片 18" descr="91f89169dee0035e319d18017e08c98"/>
          <p:cNvPicPr>
            <a:picLocks noChangeAspect="1"/>
          </p:cNvPicPr>
          <p:nvPr/>
        </p:nvPicPr>
        <p:blipFill>
          <a:blip r:embed="rId12"/>
          <a:stretch>
            <a:fillRect/>
          </a:stretch>
        </p:blipFill>
        <p:spPr>
          <a:xfrm>
            <a:off x="7671435" y="2217420"/>
            <a:ext cx="4503420" cy="2255520"/>
          </a:xfrm>
          <a:prstGeom prst="rect">
            <a:avLst/>
          </a:prstGeom>
        </p:spPr>
      </p:pic>
    </p:spTree>
  </p:cSld>
  <p:clrMapOvr>
    <a:masterClrMapping/>
  </p:clrMapOvr>
  <p:transition advTm="37593"/>
  <p:timing>
    <p:tnLst>
      <p:par>
        <p:cTn id="1" dur="indefinite" restart="never" nodeType="tmRoot">
          <p:childTnLst>
            <p:audio>
              <p:cMediaNode>
                <p:cTn id="2" fill="hold" display="1">
                  <p:stCondLst>
                    <p:cond delay="indefinite"/>
                  </p:stCondLst>
                  <p:endCondLst>
                    <p:cond evt="onStopAudio">
                      <p:tgtEl>
                        <p:sldTgt/>
                      </p:tgtEl>
                    </p:cond>
                  </p:endCondLst>
                </p:cTn>
                <p:tgtEl>
                  <p:spTgt spid="17"/>
                </p:tgtEl>
              </p:cMediaNode>
            </p:audio>
            <p:audio>
              <p:cMediaNode>
                <p:cTn id="3" fill="hold" display="1">
                  <p:stCondLst>
                    <p:cond delay="indefinite"/>
                  </p:stCondLst>
                  <p:endCondLst>
                    <p:cond evt="onStopAudio">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4000" y="173743"/>
            <a:ext cx="898070" cy="521970"/>
            <a:chOff x="-254000" y="201683"/>
            <a:chExt cx="898070" cy="521970"/>
          </a:xfrm>
        </p:grpSpPr>
        <p:sp>
          <p:nvSpPr>
            <p:cNvPr id="5" name="圆角矩形 4"/>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4</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701167" y="144940"/>
            <a:ext cx="1807210" cy="582295"/>
          </a:xfrm>
          <a:prstGeom prst="rect">
            <a:avLst/>
          </a:prstGeom>
          <a:noFill/>
        </p:spPr>
        <p:txBody>
          <a:bodyPr wrap="none" lIns="91436" tIns="45718" rIns="91436" bIns="45718"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成果展示</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584397" y="217491"/>
            <a:ext cx="10096500" cy="439541"/>
            <a:chOff x="2584397" y="217491"/>
            <a:chExt cx="10096500" cy="439541"/>
          </a:xfrm>
        </p:grpSpPr>
        <p:sp>
          <p:nvSpPr>
            <p:cNvPr id="4" name="圆角矩形 3"/>
            <p:cNvSpPr/>
            <p:nvPr/>
          </p:nvSpPr>
          <p:spPr>
            <a:xfrm>
              <a:off x="2584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圆角矩形 7"/>
            <p:cNvSpPr/>
            <p:nvPr/>
          </p:nvSpPr>
          <p:spPr>
            <a:xfrm flipV="1">
              <a:off x="2597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 name="图片 50"/>
          <p:cNvPicPr>
            <a:picLocks noChangeAspect="1"/>
          </p:cNvPicPr>
          <p:nvPr/>
        </p:nvPicPr>
        <p:blipFill rotWithShape="1">
          <a:blip r:embed="rId1" cstate="screen"/>
          <a:srcRect/>
          <a:stretch>
            <a:fillRect/>
          </a:stretch>
        </p:blipFill>
        <p:spPr>
          <a:xfrm>
            <a:off x="10733656" y="176254"/>
            <a:ext cx="1264639" cy="444778"/>
          </a:xfrm>
          <a:prstGeom prst="rect">
            <a:avLst/>
          </a:prstGeom>
        </p:spPr>
      </p:pic>
      <p:sp>
        <p:nvSpPr>
          <p:cNvPr id="9" name="文本框 8"/>
          <p:cNvSpPr txBox="1"/>
          <p:nvPr/>
        </p:nvSpPr>
        <p:spPr>
          <a:xfrm>
            <a:off x="137795" y="1031240"/>
            <a:ext cx="5332730" cy="521970"/>
          </a:xfrm>
          <a:prstGeom prst="rect">
            <a:avLst/>
          </a:prstGeom>
          <a:noFill/>
        </p:spPr>
        <p:txBody>
          <a:bodyPr wrap="square" rtlCol="0">
            <a:spAutoFit/>
          </a:bodyPr>
          <a:lstStyle/>
          <a:p>
            <a:r>
              <a:rPr lang="en-US" altLang="zh-CN" sz="2800" b="1">
                <a:latin typeface="等线" panose="02010600030101010101" charset="-122"/>
                <a:ea typeface="等线" panose="02010600030101010101" charset="-122"/>
                <a:cs typeface="等线" panose="02010600030101010101" charset="-122"/>
              </a:rPr>
              <a:t>4.3 </a:t>
            </a:r>
            <a:r>
              <a:rPr lang="zh-CN" altLang="en-US" sz="2800" b="1">
                <a:latin typeface="等线" panose="02010600030101010101" charset="-122"/>
                <a:ea typeface="等线" panose="02010600030101010101" charset="-122"/>
                <a:cs typeface="等线" panose="02010600030101010101" charset="-122"/>
              </a:rPr>
              <a:t>音乐理解任务结果分析</a:t>
            </a:r>
            <a:endParaRPr lang="zh-CN" altLang="en-US" sz="2800" b="1">
              <a:latin typeface="等线" panose="02010600030101010101" charset="-122"/>
              <a:ea typeface="等线" panose="02010600030101010101" charset="-122"/>
              <a:cs typeface="等线" panose="02010600030101010101" charset="-122"/>
            </a:endParaRPr>
          </a:p>
        </p:txBody>
      </p:sp>
      <p:pic>
        <p:nvPicPr>
          <p:cNvPr id="10" name="图片 9"/>
          <p:cNvPicPr>
            <a:picLocks noChangeAspect="1"/>
          </p:cNvPicPr>
          <p:nvPr>
            <p:custDataLst>
              <p:tags r:id="rId2"/>
            </p:custDataLst>
          </p:nvPr>
        </p:nvPicPr>
        <p:blipFill>
          <a:blip r:embed="rId3"/>
          <a:stretch>
            <a:fillRect/>
          </a:stretch>
        </p:blipFill>
        <p:spPr>
          <a:xfrm>
            <a:off x="137795" y="1553210"/>
            <a:ext cx="6977380" cy="2442210"/>
          </a:xfrm>
          <a:prstGeom prst="rect">
            <a:avLst/>
          </a:prstGeom>
        </p:spPr>
      </p:pic>
      <p:sp>
        <p:nvSpPr>
          <p:cNvPr id="11" name="文本框 10"/>
          <p:cNvSpPr txBox="1"/>
          <p:nvPr/>
        </p:nvSpPr>
        <p:spPr>
          <a:xfrm>
            <a:off x="80645" y="4209415"/>
            <a:ext cx="6924675" cy="1511935"/>
          </a:xfrm>
          <a:prstGeom prst="rect">
            <a:avLst/>
          </a:prstGeom>
          <a:noFill/>
        </p:spPr>
        <p:txBody>
          <a:bodyPr wrap="square" rtlCol="0">
            <a:noAutofit/>
          </a:bodyPr>
          <a:p>
            <a:pPr indent="457200"/>
            <a:r>
              <a:rPr>
                <a:latin typeface="等线" panose="02010600030101010101" charset="-122"/>
                <a:ea typeface="等线" panose="02010600030101010101" charset="-122"/>
                <a:cs typeface="等线" panose="02010600030101010101" charset="-122"/>
              </a:rPr>
              <a:t>我们对PianoBART在四项音乐理解任务上的性能进行了测试。这四项任务包括情感分类、作曲家分类（歌曲级别任务），以及力度预测和旋律提取（符号级别任务）。情感分类和作曲家分类任务是对整首歌曲进行分类，而力度预测和旋律提取任务是对每个token进行标签预测</a:t>
            </a:r>
            <a:r>
              <a:rPr lang="zh-CN">
                <a:latin typeface="等线" panose="02010600030101010101" charset="-122"/>
                <a:ea typeface="等线" panose="02010600030101010101" charset="-122"/>
                <a:cs typeface="等线" panose="02010600030101010101" charset="-122"/>
              </a:rPr>
              <a:t>。</a:t>
            </a:r>
            <a:endParaRPr>
              <a:latin typeface="等线" panose="02010600030101010101" charset="-122"/>
              <a:ea typeface="等线" panose="02010600030101010101" charset="-122"/>
              <a:cs typeface="等线" panose="02010600030101010101" charset="-122"/>
            </a:endParaRPr>
          </a:p>
          <a:p>
            <a:pPr indent="457200"/>
            <a:r>
              <a:rPr>
                <a:latin typeface="等线" panose="02010600030101010101" charset="-122"/>
                <a:ea typeface="等线" panose="02010600030101010101" charset="-122"/>
                <a:cs typeface="等线" panose="02010600030101010101" charset="-122"/>
              </a:rPr>
              <a:t>同时，我们观察到PianoBART容易出现过拟合的问题。这可能是因为PianoBART的参数量相对较大，而下游任务的数据量相对较少</a:t>
            </a:r>
            <a:r>
              <a:rPr lang="zh-CN">
                <a:latin typeface="等线" panose="02010600030101010101" charset="-122"/>
                <a:ea typeface="等线" panose="02010600030101010101" charset="-122"/>
                <a:cs typeface="等线" panose="02010600030101010101" charset="-122"/>
              </a:rPr>
              <a:t>，这也是下一步可以研究的问题。</a:t>
            </a:r>
            <a:endParaRPr lang="zh-CN">
              <a:latin typeface="等线" panose="02010600030101010101" charset="-122"/>
              <a:ea typeface="等线" panose="02010600030101010101" charset="-122"/>
              <a:cs typeface="等线" panose="02010600030101010101" charset="-122"/>
            </a:endParaRPr>
          </a:p>
        </p:txBody>
      </p:sp>
      <p:sp>
        <p:nvSpPr>
          <p:cNvPr id="15" name="灯片编号占位符 14"/>
          <p:cNvSpPr>
            <a:spLocks noGrp="1"/>
          </p:cNvSpPr>
          <p:nvPr>
            <p:ph type="sldNum" sz="quarter" idx="12"/>
          </p:nvPr>
        </p:nvSpPr>
        <p:spPr/>
        <p:txBody>
          <a:bodyPr/>
          <a:p>
            <a:fld id="{01635508-54A0-4FB0-A4C5-6467DE85E924}" type="slidenum">
              <a:rPr lang="zh-CN" altLang="en-US" smtClean="0"/>
            </a:fld>
            <a:endParaRPr lang="zh-CN" altLang="en-US"/>
          </a:p>
        </p:txBody>
      </p:sp>
      <p:graphicFrame>
        <p:nvGraphicFramePr>
          <p:cNvPr id="14" name="表格 13"/>
          <p:cNvGraphicFramePr/>
          <p:nvPr>
            <p:custDataLst>
              <p:tags r:id="rId4"/>
            </p:custDataLst>
          </p:nvPr>
        </p:nvGraphicFramePr>
        <p:xfrm>
          <a:off x="7670165" y="1553210"/>
          <a:ext cx="4112895" cy="4038600"/>
        </p:xfrm>
        <a:graphic>
          <a:graphicData uri="http://schemas.openxmlformats.org/drawingml/2006/table">
            <a:tbl>
              <a:tblPr firstRow="1" bandRow="1">
                <a:tableStyleId>{5C22544A-7EE6-4342-B048-85BDC9FD1C3A}</a:tableStyleId>
              </a:tblPr>
              <a:tblGrid>
                <a:gridCol w="1370965"/>
                <a:gridCol w="1463040"/>
                <a:gridCol w="1278890"/>
              </a:tblGrid>
              <a:tr h="381000">
                <a:tc>
                  <a:txBody>
                    <a:bodyPr/>
                    <a:p>
                      <a:pPr algn="ctr">
                        <a:buNone/>
                      </a:pPr>
                      <a:r>
                        <a:rPr lang="zh-CN" altLang="en-US"/>
                        <a:t>类型</a:t>
                      </a:r>
                      <a:endParaRPr lang="zh-CN" altLang="en-US"/>
                    </a:p>
                  </a:txBody>
                  <a:tcPr/>
                </a:tc>
                <a:tc>
                  <a:txBody>
                    <a:bodyPr/>
                    <a:p>
                      <a:pPr algn="ctr">
                        <a:buNone/>
                      </a:pPr>
                      <a:r>
                        <a:rPr lang="zh-CN" altLang="en-US"/>
                        <a:t>任务</a:t>
                      </a:r>
                      <a:endParaRPr lang="zh-CN" altLang="en-US"/>
                    </a:p>
                  </a:txBody>
                  <a:tcPr/>
                </a:tc>
                <a:tc>
                  <a:txBody>
                    <a:bodyPr/>
                    <a:p>
                      <a:pPr algn="ctr">
                        <a:buNone/>
                      </a:pPr>
                      <a:r>
                        <a:rPr lang="zh-CN" altLang="en-US"/>
                        <a:t>数据集</a:t>
                      </a:r>
                      <a:endParaRPr lang="zh-CN" altLang="en-US"/>
                    </a:p>
                  </a:txBody>
                  <a:tcPr/>
                </a:tc>
              </a:tr>
              <a:tr h="381000">
                <a:tc rowSpan="2">
                  <a:txBody>
                    <a:bodyPr/>
                    <a:p>
                      <a:pPr algn="ctr">
                        <a:buNone/>
                      </a:pPr>
                      <a:r>
                        <a:rPr lang="en-US" altLang="zh-CN" sz="2400"/>
                        <a:t>sequence</a:t>
                      </a:r>
                      <a:endParaRPr lang="en-US" altLang="zh-CN" sz="2400"/>
                    </a:p>
                    <a:p>
                      <a:pPr algn="ctr">
                        <a:buNone/>
                      </a:pPr>
                      <a:r>
                        <a:rPr lang="en-US" altLang="zh-CN" sz="2400"/>
                        <a:t>level</a:t>
                      </a:r>
                      <a:endParaRPr lang="en-US" altLang="zh-CN" sz="2400"/>
                    </a:p>
                  </a:txBody>
                  <a:tcPr/>
                </a:tc>
                <a:tc>
                  <a:txBody>
                    <a:bodyPr/>
                    <a:p>
                      <a:pPr algn="ctr">
                        <a:buNone/>
                      </a:pPr>
                      <a:r>
                        <a:rPr sz="1800">
                          <a:latin typeface="等线" panose="02010600030101010101" charset="-122"/>
                          <a:ea typeface="等线" panose="02010600030101010101" charset="-122"/>
                          <a:cs typeface="等线" panose="02010600030101010101" charset="-122"/>
                          <a:sym typeface="+mn-ea"/>
                        </a:rPr>
                        <a:t>情感分类</a:t>
                      </a:r>
                      <a:endParaRPr sz="1800">
                        <a:latin typeface="等线" panose="02010600030101010101" charset="-122"/>
                        <a:ea typeface="等线" panose="02010600030101010101" charset="-122"/>
                        <a:cs typeface="等线" panose="02010600030101010101" charset="-122"/>
                        <a:sym typeface="+mn-ea"/>
                      </a:endParaRPr>
                    </a:p>
                    <a:p>
                      <a:pPr algn="ctr">
                        <a:buNone/>
                      </a:pPr>
                      <a:r>
                        <a:rPr sz="1800">
                          <a:sym typeface="+mn-ea"/>
                        </a:rPr>
                        <a:t>Emotion Classification</a:t>
                      </a:r>
                      <a:endParaRPr lang="zh-CN" altLang="en-US"/>
                    </a:p>
                  </a:txBody>
                  <a:tcPr/>
                </a:tc>
                <a:tc>
                  <a:txBody>
                    <a:bodyPr/>
                    <a:p>
                      <a:pPr algn="ctr">
                        <a:buNone/>
                      </a:pPr>
                      <a:r>
                        <a:rPr lang="en-US" altLang="zh-CN"/>
                        <a:t>EMOPIA</a:t>
                      </a:r>
                      <a:endParaRPr lang="en-US" altLang="zh-CN"/>
                    </a:p>
                  </a:txBody>
                  <a:tcPr/>
                </a:tc>
              </a:tr>
              <a:tr h="381000">
                <a:tc vMerge="1">
                  <a:tcPr/>
                </a:tc>
                <a:tc>
                  <a:txBody>
                    <a:bodyPr/>
                    <a:p>
                      <a:pPr algn="ctr">
                        <a:buNone/>
                      </a:pPr>
                      <a:r>
                        <a:rPr sz="1800">
                          <a:latin typeface="等线" panose="02010600030101010101" charset="-122"/>
                          <a:ea typeface="等线" panose="02010600030101010101" charset="-122"/>
                          <a:cs typeface="等线" panose="02010600030101010101" charset="-122"/>
                          <a:sym typeface="+mn-ea"/>
                        </a:rPr>
                        <a:t>作曲家分类</a:t>
                      </a:r>
                      <a:endParaRPr sz="1800">
                        <a:latin typeface="等线" panose="02010600030101010101" charset="-122"/>
                        <a:ea typeface="等线" panose="02010600030101010101" charset="-122"/>
                        <a:cs typeface="等线" panose="02010600030101010101" charset="-122"/>
                        <a:sym typeface="+mn-ea"/>
                      </a:endParaRPr>
                    </a:p>
                    <a:p>
                      <a:pPr algn="ctr">
                        <a:buNone/>
                      </a:pPr>
                      <a:r>
                        <a:rPr sz="1800">
                          <a:sym typeface="+mn-ea"/>
                        </a:rPr>
                        <a:t>Composer Classification</a:t>
                      </a:r>
                      <a:endParaRPr lang="zh-CN" altLang="en-US"/>
                    </a:p>
                  </a:txBody>
                  <a:tcPr/>
                </a:tc>
                <a:tc>
                  <a:txBody>
                    <a:bodyPr/>
                    <a:p>
                      <a:pPr algn="ctr">
                        <a:buNone/>
                      </a:pPr>
                      <a:r>
                        <a:rPr lang="en-US" altLang="zh-CN"/>
                        <a:t>Pianist8</a:t>
                      </a:r>
                      <a:endParaRPr lang="en-US" altLang="zh-CN"/>
                    </a:p>
                    <a:p>
                      <a:pPr algn="ctr">
                        <a:buNone/>
                      </a:pPr>
                      <a:r>
                        <a:rPr lang="en-US" altLang="zh-CN"/>
                        <a:t>ASAP</a:t>
                      </a:r>
                      <a:endParaRPr lang="en-US" altLang="zh-CN"/>
                    </a:p>
                  </a:txBody>
                  <a:tcPr/>
                </a:tc>
              </a:tr>
              <a:tr h="381000">
                <a:tc rowSpan="2">
                  <a:txBody>
                    <a:bodyPr/>
                    <a:p>
                      <a:pPr algn="ctr">
                        <a:buNone/>
                      </a:pPr>
                      <a:r>
                        <a:rPr lang="en-US" altLang="zh-CN" sz="2400"/>
                        <a:t>token</a:t>
                      </a:r>
                      <a:endParaRPr lang="en-US" altLang="zh-CN" sz="2400"/>
                    </a:p>
                    <a:p>
                      <a:pPr algn="ctr">
                        <a:buNone/>
                      </a:pPr>
                      <a:r>
                        <a:rPr lang="en-US" altLang="zh-CN" sz="2400"/>
                        <a:t>level</a:t>
                      </a:r>
                      <a:endParaRPr lang="en-US" altLang="zh-CN" sz="2400"/>
                    </a:p>
                  </a:txBody>
                  <a:tcPr/>
                </a:tc>
                <a:tc>
                  <a:txBody>
                    <a:bodyPr/>
                    <a:p>
                      <a:pPr algn="ctr">
                        <a:buNone/>
                      </a:pPr>
                      <a:r>
                        <a:rPr sz="1800">
                          <a:latin typeface="等线" panose="02010600030101010101" charset="-122"/>
                          <a:ea typeface="等线" panose="02010600030101010101" charset="-122"/>
                          <a:cs typeface="等线" panose="02010600030101010101" charset="-122"/>
                          <a:sym typeface="+mn-ea"/>
                        </a:rPr>
                        <a:t>力度预测</a:t>
                      </a:r>
                      <a:endParaRPr sz="1800">
                        <a:latin typeface="等线" panose="02010600030101010101" charset="-122"/>
                        <a:ea typeface="等线" panose="02010600030101010101" charset="-122"/>
                        <a:cs typeface="等线" panose="02010600030101010101" charset="-122"/>
                        <a:sym typeface="+mn-ea"/>
                      </a:endParaRPr>
                    </a:p>
                    <a:p>
                      <a:pPr algn="ctr">
                        <a:buNone/>
                      </a:pPr>
                      <a:r>
                        <a:rPr sz="1800">
                          <a:sym typeface="+mn-ea"/>
                        </a:rPr>
                        <a:t>Velocity Prediction</a:t>
                      </a:r>
                      <a:endParaRPr lang="zh-CN" altLang="en-US"/>
                    </a:p>
                  </a:txBody>
                  <a:tcPr/>
                </a:tc>
                <a:tc>
                  <a:txBody>
                    <a:bodyPr/>
                    <a:p>
                      <a:pPr algn="ctr">
                        <a:buNone/>
                      </a:pPr>
                      <a:r>
                        <a:rPr lang="en-US" altLang="zh-CN"/>
                        <a:t>GiantMidi</a:t>
                      </a:r>
                      <a:endParaRPr lang="en-US" altLang="zh-CN"/>
                    </a:p>
                  </a:txBody>
                  <a:tcPr/>
                </a:tc>
              </a:tr>
              <a:tr h="381000">
                <a:tc vMerge="1">
                  <a:tcPr/>
                </a:tc>
                <a:tc>
                  <a:txBody>
                    <a:bodyPr/>
                    <a:p>
                      <a:pPr algn="ctr">
                        <a:buNone/>
                      </a:pPr>
                      <a:r>
                        <a:rPr sz="1800">
                          <a:latin typeface="等线" panose="02010600030101010101" charset="-122"/>
                          <a:ea typeface="等线" panose="02010600030101010101" charset="-122"/>
                          <a:cs typeface="等线" panose="02010600030101010101" charset="-122"/>
                          <a:sym typeface="+mn-ea"/>
                        </a:rPr>
                        <a:t>旋律提取</a:t>
                      </a:r>
                      <a:endParaRPr sz="1800">
                        <a:latin typeface="等线" panose="02010600030101010101" charset="-122"/>
                        <a:ea typeface="等线" panose="02010600030101010101" charset="-122"/>
                        <a:cs typeface="等线" panose="02010600030101010101" charset="-122"/>
                        <a:sym typeface="+mn-ea"/>
                      </a:endParaRPr>
                    </a:p>
                    <a:p>
                      <a:pPr algn="ctr">
                        <a:buNone/>
                      </a:pPr>
                      <a:r>
                        <a:rPr sz="1800">
                          <a:sym typeface="+mn-ea"/>
                        </a:rPr>
                        <a:t>Melody Extraction</a:t>
                      </a:r>
                      <a:endParaRPr lang="zh-CN" altLang="en-US"/>
                    </a:p>
                  </a:txBody>
                  <a:tcPr/>
                </a:tc>
                <a:tc>
                  <a:txBody>
                    <a:bodyPr/>
                    <a:p>
                      <a:pPr algn="ctr">
                        <a:buNone/>
                      </a:pPr>
                      <a:r>
                        <a:rPr lang="en-US" altLang="zh-CN"/>
                        <a:t>POP909</a:t>
                      </a:r>
                      <a:endParaRPr lang="en-US" altLang="zh-CN"/>
                    </a:p>
                  </a:txBody>
                  <a:tcPr/>
                </a:tc>
              </a:tr>
            </a:tbl>
          </a:graphicData>
        </a:graphic>
      </p:graphicFrame>
    </p:spTree>
  </p:cSld>
  <p:clrMapOvr>
    <a:masterClrMapping/>
  </p:clrMapOvr>
  <p:transition advTm="11451"/>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4000" y="173743"/>
            <a:ext cx="898070" cy="521970"/>
            <a:chOff x="-254000" y="201683"/>
            <a:chExt cx="898070" cy="521970"/>
          </a:xfrm>
        </p:grpSpPr>
        <p:sp>
          <p:nvSpPr>
            <p:cNvPr id="5" name="圆角矩形 4"/>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4</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701167" y="144940"/>
            <a:ext cx="1807210" cy="582295"/>
          </a:xfrm>
          <a:prstGeom prst="rect">
            <a:avLst/>
          </a:prstGeom>
          <a:noFill/>
        </p:spPr>
        <p:txBody>
          <a:bodyPr wrap="none" lIns="91436" tIns="45718" rIns="91436" bIns="45718"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成果展示</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584397" y="217491"/>
            <a:ext cx="10096500" cy="439541"/>
            <a:chOff x="2584397" y="217491"/>
            <a:chExt cx="10096500" cy="439541"/>
          </a:xfrm>
        </p:grpSpPr>
        <p:sp>
          <p:nvSpPr>
            <p:cNvPr id="4" name="圆角矩形 3"/>
            <p:cNvSpPr/>
            <p:nvPr/>
          </p:nvSpPr>
          <p:spPr>
            <a:xfrm>
              <a:off x="2584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圆角矩形 7"/>
            <p:cNvSpPr/>
            <p:nvPr/>
          </p:nvSpPr>
          <p:spPr>
            <a:xfrm flipV="1">
              <a:off x="2597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 name="图片 50"/>
          <p:cNvPicPr>
            <a:picLocks noChangeAspect="1"/>
          </p:cNvPicPr>
          <p:nvPr/>
        </p:nvPicPr>
        <p:blipFill rotWithShape="1">
          <a:blip r:embed="rId1" cstate="screen"/>
          <a:srcRect/>
          <a:stretch>
            <a:fillRect/>
          </a:stretch>
        </p:blipFill>
        <p:spPr>
          <a:xfrm>
            <a:off x="10733656" y="176254"/>
            <a:ext cx="1264639" cy="444778"/>
          </a:xfrm>
          <a:prstGeom prst="rect">
            <a:avLst/>
          </a:prstGeom>
        </p:spPr>
      </p:pic>
      <p:sp>
        <p:nvSpPr>
          <p:cNvPr id="9" name="文本框 8"/>
          <p:cNvSpPr txBox="1"/>
          <p:nvPr/>
        </p:nvSpPr>
        <p:spPr>
          <a:xfrm>
            <a:off x="137795" y="1031240"/>
            <a:ext cx="5332730" cy="521970"/>
          </a:xfrm>
          <a:prstGeom prst="rect">
            <a:avLst/>
          </a:prstGeom>
          <a:noFill/>
        </p:spPr>
        <p:txBody>
          <a:bodyPr wrap="square" rtlCol="0">
            <a:spAutoFit/>
          </a:bodyPr>
          <a:lstStyle/>
          <a:p>
            <a:r>
              <a:rPr lang="en-US" altLang="zh-CN" sz="2800" b="1">
                <a:latin typeface="等线" panose="02010600030101010101" charset="-122"/>
                <a:ea typeface="等线" panose="02010600030101010101" charset="-122"/>
                <a:cs typeface="等线" panose="02010600030101010101" charset="-122"/>
              </a:rPr>
              <a:t>4.</a:t>
            </a:r>
            <a:r>
              <a:rPr lang="en-US" sz="2800" b="1">
                <a:latin typeface="等线" panose="02010600030101010101" charset="-122"/>
                <a:ea typeface="等线" panose="02010600030101010101" charset="-122"/>
                <a:cs typeface="等线" panose="02010600030101010101" charset="-122"/>
              </a:rPr>
              <a:t>4 </a:t>
            </a:r>
            <a:r>
              <a:rPr lang="zh-CN" altLang="en-US" sz="2800" b="1">
                <a:latin typeface="等线" panose="02010600030101010101" charset="-122"/>
                <a:ea typeface="等线" panose="02010600030101010101" charset="-122"/>
                <a:cs typeface="等线" panose="02010600030101010101" charset="-122"/>
              </a:rPr>
              <a:t>消融实验</a:t>
            </a:r>
            <a:endParaRPr lang="zh-CN" altLang="en-US" sz="2800" b="1">
              <a:latin typeface="等线" panose="02010600030101010101" charset="-122"/>
              <a:ea typeface="等线" panose="02010600030101010101" charset="-122"/>
              <a:cs typeface="等线" panose="02010600030101010101" charset="-122"/>
            </a:endParaRPr>
          </a:p>
        </p:txBody>
      </p:sp>
      <p:sp>
        <p:nvSpPr>
          <p:cNvPr id="12" name="文本框 11"/>
          <p:cNvSpPr txBox="1"/>
          <p:nvPr/>
        </p:nvSpPr>
        <p:spPr>
          <a:xfrm>
            <a:off x="137795" y="1753235"/>
            <a:ext cx="11860530" cy="1264920"/>
          </a:xfrm>
          <a:prstGeom prst="rect">
            <a:avLst/>
          </a:prstGeom>
          <a:noFill/>
        </p:spPr>
        <p:txBody>
          <a:bodyPr wrap="square" rtlCol="0">
            <a:noAutofit/>
          </a:bodyPr>
          <a:p>
            <a:r>
              <a:rPr lang="en-US">
                <a:latin typeface="等线" panose="02010600030101010101" charset="-122"/>
                <a:ea typeface="等线" panose="02010600030101010101" charset="-122"/>
                <a:cs typeface="等线" panose="02010600030101010101" charset="-122"/>
              </a:rPr>
              <a:t>1.</a:t>
            </a:r>
            <a:r>
              <a:rPr>
                <a:latin typeface="等线" panose="02010600030101010101" charset="-122"/>
                <a:ea typeface="等线" panose="02010600030101010101" charset="-122"/>
                <a:cs typeface="等线" panose="02010600030101010101" charset="-122"/>
              </a:rPr>
              <a:t>预训练“随机选择机制”的有效性：</a:t>
            </a:r>
            <a:endParaRPr>
              <a:latin typeface="等线" panose="02010600030101010101" charset="-122"/>
              <a:ea typeface="等线" panose="02010600030101010101" charset="-122"/>
              <a:cs typeface="等线" panose="02010600030101010101" charset="-122"/>
            </a:endParaRPr>
          </a:p>
          <a:p>
            <a:pPr indent="457200"/>
            <a:r>
              <a:rPr>
                <a:latin typeface="等线" panose="02010600030101010101" charset="-122"/>
                <a:ea typeface="等线" panose="02010600030101010101" charset="-122"/>
                <a:cs typeface="等线" panose="02010600030101010101" charset="-122"/>
              </a:rPr>
              <a:t>本项目的主要贡献之一是提出了随机选择的预训练机制。为了验证该机制的有效性，我们设计了PianoBART-simple模型，该模型在每个预训练任务中采用了固定的选中模式。实验结果显示，这种方法会对音乐理解任务的性能产生轻微影响，并且对生成任务会产生较大的影响。</a:t>
            </a:r>
            <a:endParaRPr>
              <a:latin typeface="等线" panose="02010600030101010101" charset="-122"/>
              <a:ea typeface="等线" panose="02010600030101010101" charset="-122"/>
              <a:cs typeface="等线" panose="02010600030101010101" charset="-122"/>
            </a:endParaRPr>
          </a:p>
          <a:p>
            <a:endParaRPr>
              <a:latin typeface="等线" panose="02010600030101010101" charset="-122"/>
              <a:ea typeface="等线" panose="02010600030101010101" charset="-122"/>
              <a:cs typeface="等线" panose="02010600030101010101" charset="-122"/>
            </a:endParaRPr>
          </a:p>
        </p:txBody>
      </p:sp>
      <p:pic>
        <p:nvPicPr>
          <p:cNvPr id="11" name="图片 10"/>
          <p:cNvPicPr>
            <a:picLocks noChangeAspect="1"/>
          </p:cNvPicPr>
          <p:nvPr>
            <p:custDataLst>
              <p:tags r:id="rId2"/>
            </p:custDataLst>
          </p:nvPr>
        </p:nvPicPr>
        <p:blipFill>
          <a:blip r:embed="rId3"/>
          <a:stretch>
            <a:fillRect/>
          </a:stretch>
        </p:blipFill>
        <p:spPr>
          <a:xfrm>
            <a:off x="3566795" y="3018155"/>
            <a:ext cx="3696335" cy="3505835"/>
          </a:xfrm>
          <a:prstGeom prst="rect">
            <a:avLst/>
          </a:prstGeom>
        </p:spPr>
      </p:pic>
      <p:pic>
        <p:nvPicPr>
          <p:cNvPr id="13" name="图片 12"/>
          <p:cNvPicPr>
            <a:picLocks noChangeAspect="1"/>
          </p:cNvPicPr>
          <p:nvPr>
            <p:custDataLst>
              <p:tags r:id="rId4"/>
            </p:custDataLst>
          </p:nvPr>
        </p:nvPicPr>
        <p:blipFill>
          <a:blip r:embed="rId5"/>
          <a:stretch>
            <a:fillRect/>
          </a:stretch>
        </p:blipFill>
        <p:spPr>
          <a:xfrm>
            <a:off x="65405" y="3018155"/>
            <a:ext cx="3501390" cy="2886710"/>
          </a:xfrm>
          <a:prstGeom prst="rect">
            <a:avLst/>
          </a:prstGeom>
        </p:spPr>
      </p:pic>
      <p:sp>
        <p:nvSpPr>
          <p:cNvPr id="14" name="文本框 13"/>
          <p:cNvSpPr txBox="1"/>
          <p:nvPr/>
        </p:nvSpPr>
        <p:spPr>
          <a:xfrm>
            <a:off x="7383145" y="2684145"/>
            <a:ext cx="4615180" cy="3839845"/>
          </a:xfrm>
          <a:prstGeom prst="rect">
            <a:avLst/>
          </a:prstGeom>
          <a:noFill/>
        </p:spPr>
        <p:txBody>
          <a:bodyPr wrap="square" rtlCol="0">
            <a:noAutofit/>
          </a:bodyPr>
          <a:p>
            <a:r>
              <a:rPr lang="zh-CN" altLang="en-US">
                <a:latin typeface="等线" panose="02010600030101010101" charset="-122"/>
                <a:ea typeface="等线" panose="02010600030101010101" charset="-122"/>
                <a:cs typeface="等线" panose="02010600030101010101" charset="-122"/>
              </a:rPr>
              <a:t>评估指标：</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（1）Gen Acc：生成的音乐与ground truth之间的匹配程度。</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（2）Gen FADS：生成的音乐与ground truth之间的旋律相似度。</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（3）Bar Error：生成的音乐与ground truth之间起始小节的平均差值。</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（4）Length Error：生成的音乐相比ground truth的token数平均少了多少。</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（5）Failure Rate：生成的音乐中出现非法音符（如&lt;MASK&gt;）作为第一个音符的失败比例。</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（6）Short Rate：生成的音乐相比ground truth短了80%的token数的比例。</a:t>
            </a:r>
            <a:endParaRPr lang="zh-CN" altLang="en-US">
              <a:latin typeface="等线" panose="02010600030101010101" charset="-122"/>
              <a:ea typeface="等线" panose="02010600030101010101" charset="-122"/>
              <a:cs typeface="等线" panose="02010600030101010101" charset="-122"/>
            </a:endParaRPr>
          </a:p>
        </p:txBody>
      </p:sp>
      <p:sp>
        <p:nvSpPr>
          <p:cNvPr id="15" name="文本框 14"/>
          <p:cNvSpPr txBox="1"/>
          <p:nvPr/>
        </p:nvSpPr>
        <p:spPr>
          <a:xfrm>
            <a:off x="189230" y="6489700"/>
            <a:ext cx="6096000" cy="368300"/>
          </a:xfrm>
          <a:prstGeom prst="rect">
            <a:avLst/>
          </a:prstGeom>
          <a:noFill/>
        </p:spPr>
        <p:txBody>
          <a:bodyPr wrap="square" rtlCol="0" anchor="t">
            <a:spAutoFit/>
          </a:bodyPr>
          <a:p>
            <a:r>
              <a:rPr lang="zh-CN" altLang="en-US">
                <a:sym typeface="+mn-ea"/>
              </a:rPr>
              <a:t>预训练表现与其余下游任务表现请见下一页</a:t>
            </a:r>
            <a:endParaRPr lang="zh-CN" altLang="en-US">
              <a:sym typeface="+mn-ea"/>
            </a:endParaRPr>
          </a:p>
        </p:txBody>
      </p:sp>
      <p:sp>
        <p:nvSpPr>
          <p:cNvPr id="18" name="灯片编号占位符 17"/>
          <p:cNvSpPr>
            <a:spLocks noGrp="1"/>
          </p:cNvSpPr>
          <p:nvPr>
            <p:ph type="sldNum" sz="quarter" idx="12"/>
          </p:nvPr>
        </p:nvSpPr>
        <p:spPr/>
        <p:txBody>
          <a:bodyPr/>
          <a:p>
            <a:fld id="{01635508-54A0-4FB0-A4C5-6467DE85E924}" type="slidenum">
              <a:rPr lang="zh-CN" altLang="en-US" smtClean="0"/>
            </a:fld>
            <a:endParaRPr lang="zh-CN" altLang="en-US"/>
          </a:p>
        </p:txBody>
      </p:sp>
    </p:spTree>
  </p:cSld>
  <p:clrMapOvr>
    <a:masterClrMapping/>
  </p:clrMapOvr>
  <p:transition advTm="26126"/>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4277437" y="1619962"/>
            <a:ext cx="7914563"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5389226" y="1257300"/>
            <a:ext cx="976380" cy="767990"/>
            <a:chOff x="5389226" y="1257300"/>
            <a:chExt cx="976380" cy="767990"/>
          </a:xfrm>
        </p:grpSpPr>
        <p:sp>
          <p:nvSpPr>
            <p:cNvPr id="11" name="矩形 10"/>
            <p:cNvSpPr/>
            <p:nvPr/>
          </p:nvSpPr>
          <p:spPr>
            <a:xfrm>
              <a:off x="5493421" y="1257300"/>
              <a:ext cx="767990" cy="767990"/>
            </a:xfrm>
            <a:prstGeom prst="rect">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5389226" y="1351966"/>
              <a:ext cx="976380" cy="654858"/>
            </a:xfrm>
            <a:prstGeom prst="rect">
              <a:avLst/>
            </a:prstGeom>
            <a:noFill/>
          </p:spPr>
          <p:txBody>
            <a:bodyPr wrap="square" rtlCol="0">
              <a:spAutoFit/>
            </a:bodyPr>
            <a:lstStyle/>
            <a:p>
              <a:pPr algn="ctr"/>
              <a:r>
                <a:rPr lang="en-US" altLang="zh-CN" sz="3200" b="1" dirty="0">
                  <a:solidFill>
                    <a:schemeClr val="bg1"/>
                  </a:solidFill>
                  <a:latin typeface="微软雅黑" panose="020B0503020204020204" pitchFamily="34" charset="-122"/>
                  <a:ea typeface="微软雅黑" panose="020B0503020204020204" pitchFamily="34" charset="-122"/>
                </a:rPr>
                <a:t>1</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7767862" y="1257300"/>
            <a:ext cx="976380" cy="767990"/>
            <a:chOff x="7767862" y="1257300"/>
            <a:chExt cx="976380" cy="767990"/>
          </a:xfrm>
        </p:grpSpPr>
        <p:sp>
          <p:nvSpPr>
            <p:cNvPr id="12" name="矩形 11"/>
            <p:cNvSpPr/>
            <p:nvPr/>
          </p:nvSpPr>
          <p:spPr>
            <a:xfrm>
              <a:off x="7850724" y="1257300"/>
              <a:ext cx="767990" cy="767990"/>
            </a:xfrm>
            <a:prstGeom prst="rect">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p:cNvSpPr txBox="1"/>
            <p:nvPr/>
          </p:nvSpPr>
          <p:spPr>
            <a:xfrm>
              <a:off x="7767862" y="1351966"/>
              <a:ext cx="976380" cy="654858"/>
            </a:xfrm>
            <a:prstGeom prst="rect">
              <a:avLst/>
            </a:prstGeom>
            <a:noFill/>
          </p:spPr>
          <p:txBody>
            <a:bodyPr wrap="square" rtlCol="0">
              <a:spAutoFit/>
            </a:bodyPr>
            <a:lstStyle/>
            <a:p>
              <a:pPr algn="ctr"/>
              <a:r>
                <a:rPr lang="en-US" altLang="zh-CN" sz="3200" b="1" dirty="0">
                  <a:solidFill>
                    <a:schemeClr val="bg1"/>
                  </a:solidFill>
                  <a:latin typeface="微软雅黑" panose="020B0503020204020204" pitchFamily="34" charset="-122"/>
                  <a:ea typeface="微软雅黑" panose="020B0503020204020204" pitchFamily="34" charset="-122"/>
                </a:rPr>
                <a:t>2</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0178497" y="1257300"/>
            <a:ext cx="976380" cy="767990"/>
            <a:chOff x="10178497" y="1257300"/>
            <a:chExt cx="976380" cy="767990"/>
          </a:xfrm>
        </p:grpSpPr>
        <p:sp>
          <p:nvSpPr>
            <p:cNvPr id="13" name="矩形 12"/>
            <p:cNvSpPr/>
            <p:nvPr/>
          </p:nvSpPr>
          <p:spPr>
            <a:xfrm>
              <a:off x="10282692" y="1257300"/>
              <a:ext cx="767990" cy="767990"/>
            </a:xfrm>
            <a:prstGeom prst="rect">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0178497" y="1351966"/>
              <a:ext cx="976380" cy="654858"/>
            </a:xfrm>
            <a:prstGeom prst="rect">
              <a:avLst/>
            </a:prstGeom>
            <a:noFill/>
          </p:spPr>
          <p:txBody>
            <a:bodyPr wrap="square" rtlCol="0">
              <a:spAutoFit/>
            </a:bodyPr>
            <a:lstStyle/>
            <a:p>
              <a:pPr algn="ctr"/>
              <a:r>
                <a:rPr lang="en-US" altLang="zh-CN" sz="3200" b="1" dirty="0">
                  <a:solidFill>
                    <a:schemeClr val="bg1"/>
                  </a:solidFill>
                  <a:latin typeface="微软雅黑" panose="020B0503020204020204" pitchFamily="34" charset="-122"/>
                  <a:ea typeface="微软雅黑" panose="020B0503020204020204" pitchFamily="34" charset="-122"/>
                </a:rPr>
                <a:t>3</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23" name="文本框 22"/>
          <p:cNvSpPr txBox="1"/>
          <p:nvPr/>
        </p:nvSpPr>
        <p:spPr>
          <a:xfrm>
            <a:off x="5066235" y="2249325"/>
            <a:ext cx="1604010" cy="520700"/>
          </a:xfrm>
          <a:prstGeom prst="rect">
            <a:avLst/>
          </a:prstGeom>
          <a:noFill/>
        </p:spPr>
        <p:txBody>
          <a:bodyPr wrap="none" lIns="91436" tIns="45718" rIns="91436" bIns="45718" rtlCol="0">
            <a:spAutoFit/>
          </a:bodyPr>
          <a:lstStyle/>
          <a:p>
            <a:r>
              <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rPr>
              <a:t>项目概述</a:t>
            </a:r>
            <a:endPar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7467477" y="2273152"/>
            <a:ext cx="1604010" cy="520700"/>
          </a:xfrm>
          <a:prstGeom prst="rect">
            <a:avLst/>
          </a:prstGeom>
          <a:noFill/>
        </p:spPr>
        <p:txBody>
          <a:bodyPr wrap="none" lIns="91436" tIns="45718" rIns="91436" bIns="45718" rtlCol="0">
            <a:spAutoFit/>
          </a:bodyPr>
          <a:lstStyle>
            <a:defPPr>
              <a:defRPr lang="zh-CN"/>
            </a:defPPr>
            <a:lvl1pPr>
              <a:defRPr sz="2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800" dirty="0"/>
              <a:t>项目背景</a:t>
            </a:r>
            <a:endParaRPr lang="zh-CN" altLang="en-US" sz="2800" dirty="0"/>
          </a:p>
        </p:txBody>
      </p:sp>
      <p:sp>
        <p:nvSpPr>
          <p:cNvPr id="27" name="文本框 26"/>
          <p:cNvSpPr txBox="1"/>
          <p:nvPr/>
        </p:nvSpPr>
        <p:spPr>
          <a:xfrm>
            <a:off x="9932340" y="2271642"/>
            <a:ext cx="1604010" cy="520700"/>
          </a:xfrm>
          <a:prstGeom prst="rect">
            <a:avLst/>
          </a:prstGeom>
          <a:noFill/>
        </p:spPr>
        <p:txBody>
          <a:bodyPr wrap="none" lIns="91436" tIns="45718" rIns="91436" bIns="45718" rtlCol="0">
            <a:spAutoFit/>
          </a:bodyPr>
          <a:lstStyle>
            <a:defPPr>
              <a:defRPr lang="zh-CN"/>
            </a:defPPr>
            <a:lvl1pPr>
              <a:defRPr sz="2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zh-CN" altLang="en-US" sz="2800" dirty="0">
                <a:sym typeface="+mn-ea"/>
              </a:rPr>
              <a:t>项目创新</a:t>
            </a:r>
            <a:endParaRPr lang="zh-CN" altLang="en-US" sz="2800" dirty="0"/>
          </a:p>
        </p:txBody>
      </p:sp>
      <p:cxnSp>
        <p:nvCxnSpPr>
          <p:cNvPr id="30" name="直接连接符 29"/>
          <p:cNvCxnSpPr/>
          <p:nvPr/>
        </p:nvCxnSpPr>
        <p:spPr>
          <a:xfrm flipV="1">
            <a:off x="1737995" y="4591050"/>
            <a:ext cx="7686040" cy="19685"/>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2811806" y="4248150"/>
            <a:ext cx="976380" cy="767990"/>
            <a:chOff x="2811806" y="4248150"/>
            <a:chExt cx="976380" cy="767990"/>
          </a:xfrm>
        </p:grpSpPr>
        <p:sp>
          <p:nvSpPr>
            <p:cNvPr id="31" name="矩形 30"/>
            <p:cNvSpPr/>
            <p:nvPr/>
          </p:nvSpPr>
          <p:spPr>
            <a:xfrm>
              <a:off x="2916001" y="4248150"/>
              <a:ext cx="767990" cy="767990"/>
            </a:xfrm>
            <a:prstGeom prst="rect">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2811806" y="4342816"/>
              <a:ext cx="976380" cy="584775"/>
            </a:xfrm>
            <a:prstGeom prst="rect">
              <a:avLst/>
            </a:prstGeom>
            <a:noFill/>
          </p:spPr>
          <p:txBody>
            <a:bodyPr wrap="square" rtlCol="0">
              <a:spAutoFit/>
            </a:bodyPr>
            <a:lstStyle/>
            <a:p>
              <a:pPr algn="ctr"/>
              <a:r>
                <a:rPr lang="en-US" altLang="zh-CN" sz="3200" b="1" dirty="0">
                  <a:solidFill>
                    <a:schemeClr val="bg1"/>
                  </a:solidFill>
                  <a:latin typeface="微软雅黑" panose="020B0503020204020204" pitchFamily="34" charset="-122"/>
                  <a:ea typeface="微软雅黑" panose="020B0503020204020204" pitchFamily="34" charset="-122"/>
                </a:rPr>
                <a:t>4</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5190442" y="4248150"/>
            <a:ext cx="976380" cy="767990"/>
            <a:chOff x="5190442" y="4248150"/>
            <a:chExt cx="976380" cy="767990"/>
          </a:xfrm>
        </p:grpSpPr>
        <p:sp>
          <p:nvSpPr>
            <p:cNvPr id="32" name="矩形 31"/>
            <p:cNvSpPr/>
            <p:nvPr/>
          </p:nvSpPr>
          <p:spPr>
            <a:xfrm>
              <a:off x="5273304" y="4248150"/>
              <a:ext cx="767990" cy="767990"/>
            </a:xfrm>
            <a:prstGeom prst="rect">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文本框 34"/>
            <p:cNvSpPr txBox="1"/>
            <p:nvPr/>
          </p:nvSpPr>
          <p:spPr>
            <a:xfrm>
              <a:off x="5190442" y="4342816"/>
              <a:ext cx="976380" cy="584775"/>
            </a:xfrm>
            <a:prstGeom prst="rect">
              <a:avLst/>
            </a:prstGeom>
            <a:noFill/>
          </p:spPr>
          <p:txBody>
            <a:bodyPr wrap="square" rtlCol="0">
              <a:spAutoFit/>
            </a:bodyPr>
            <a:lstStyle/>
            <a:p>
              <a:pPr algn="ctr"/>
              <a:r>
                <a:rPr lang="en-US" altLang="zh-CN" sz="3200" b="1" dirty="0">
                  <a:solidFill>
                    <a:schemeClr val="bg1"/>
                  </a:solidFill>
                  <a:latin typeface="微软雅黑" panose="020B0503020204020204" pitchFamily="34" charset="-122"/>
                  <a:ea typeface="微软雅黑" panose="020B0503020204020204" pitchFamily="34" charset="-122"/>
                </a:rPr>
                <a:t>5</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7526147" y="4248150"/>
            <a:ext cx="976380" cy="767990"/>
            <a:chOff x="7601077" y="4248150"/>
            <a:chExt cx="976380" cy="767990"/>
          </a:xfrm>
        </p:grpSpPr>
        <p:sp>
          <p:nvSpPr>
            <p:cNvPr id="33" name="矩形 32"/>
            <p:cNvSpPr/>
            <p:nvPr/>
          </p:nvSpPr>
          <p:spPr>
            <a:xfrm>
              <a:off x="7705272" y="4248150"/>
              <a:ext cx="767990" cy="767990"/>
            </a:xfrm>
            <a:prstGeom prst="rect">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7601077" y="4342816"/>
              <a:ext cx="976380" cy="584775"/>
            </a:xfrm>
            <a:prstGeom prst="rect">
              <a:avLst/>
            </a:prstGeom>
            <a:noFill/>
          </p:spPr>
          <p:txBody>
            <a:bodyPr wrap="square" rtlCol="0">
              <a:spAutoFit/>
            </a:bodyPr>
            <a:lstStyle/>
            <a:p>
              <a:pPr algn="ctr"/>
              <a:r>
                <a:rPr lang="en-US" altLang="zh-CN" sz="3200" b="1" dirty="0">
                  <a:solidFill>
                    <a:schemeClr val="bg1"/>
                  </a:solidFill>
                  <a:latin typeface="微软雅黑" panose="020B0503020204020204" pitchFamily="34" charset="-122"/>
                  <a:ea typeface="微软雅黑" panose="020B0503020204020204" pitchFamily="34" charset="-122"/>
                </a:rPr>
                <a:t>6</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5" name="矩形 4"/>
          <p:cNvSpPr/>
          <p:nvPr/>
        </p:nvSpPr>
        <p:spPr>
          <a:xfrm rot="5400000">
            <a:off x="-2611658" y="2611657"/>
            <a:ext cx="6858001" cy="1634689"/>
          </a:xfrm>
          <a:prstGeom prst="rect">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6" name="矩形 5"/>
          <p:cNvSpPr/>
          <p:nvPr/>
        </p:nvSpPr>
        <p:spPr>
          <a:xfrm rot="5400000">
            <a:off x="-1663229" y="3390448"/>
            <a:ext cx="6858001" cy="77108"/>
          </a:xfrm>
          <a:prstGeom prst="rect">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4825153" y="5232031"/>
            <a:ext cx="1604010" cy="1382395"/>
          </a:xfrm>
          <a:prstGeom prst="rect">
            <a:avLst/>
          </a:prstGeom>
          <a:noFill/>
        </p:spPr>
        <p:txBody>
          <a:bodyPr wrap="none" lIns="91436" tIns="45718" rIns="91436" bIns="45718" rtlCol="0">
            <a:spAutoFit/>
          </a:bodyPr>
          <a:lstStyle>
            <a:defPPr>
              <a:defRPr lang="zh-CN"/>
            </a:defPPr>
            <a:lvl1pPr>
              <a:defRPr sz="28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zh-CN" altLang="en-US" dirty="0">
                <a:sym typeface="+mn-ea"/>
              </a:rPr>
              <a:t>项目组织</a:t>
            </a:r>
            <a:endParaRPr lang="zh-CN" altLang="en-US" dirty="0">
              <a:sym typeface="+mn-ea"/>
            </a:endParaRPr>
          </a:p>
          <a:p>
            <a:pPr algn="l"/>
            <a:r>
              <a:rPr lang="zh-CN" altLang="en-US" dirty="0">
                <a:sym typeface="+mn-ea"/>
              </a:rPr>
              <a:t>实施情况</a:t>
            </a:r>
            <a:endParaRPr lang="zh-CN" altLang="en-US" dirty="0"/>
          </a:p>
          <a:p>
            <a:endParaRPr lang="zh-CN" altLang="en-US" dirty="0"/>
          </a:p>
        </p:txBody>
      </p:sp>
      <p:sp>
        <p:nvSpPr>
          <p:cNvPr id="45" name="文本框 44"/>
          <p:cNvSpPr txBox="1"/>
          <p:nvPr/>
        </p:nvSpPr>
        <p:spPr>
          <a:xfrm>
            <a:off x="2489873" y="5231919"/>
            <a:ext cx="1604010" cy="520700"/>
          </a:xfrm>
          <a:prstGeom prst="rect">
            <a:avLst/>
          </a:prstGeom>
          <a:noFill/>
        </p:spPr>
        <p:txBody>
          <a:bodyPr wrap="none" lIns="91436" tIns="45718" rIns="91436" bIns="45718" rtlCol="0">
            <a:spAutoFit/>
          </a:bodyPr>
          <a:lstStyle>
            <a:defPPr>
              <a:defRPr lang="zh-CN"/>
            </a:defPPr>
            <a:lvl1pPr>
              <a:defRPr sz="28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zh-CN" altLang="en-US" dirty="0">
                <a:sym typeface="+mn-ea"/>
              </a:rPr>
              <a:t>成果展示</a:t>
            </a:r>
            <a:endParaRPr lang="zh-CN" altLang="en-US" dirty="0"/>
          </a:p>
        </p:txBody>
      </p:sp>
      <p:sp>
        <p:nvSpPr>
          <p:cNvPr id="7" name="文本框 6"/>
          <p:cNvSpPr txBox="1"/>
          <p:nvPr/>
        </p:nvSpPr>
        <p:spPr>
          <a:xfrm>
            <a:off x="527377" y="247904"/>
            <a:ext cx="1015663" cy="1758920"/>
          </a:xfrm>
          <a:prstGeom prst="rect">
            <a:avLst/>
          </a:prstGeom>
          <a:noFill/>
        </p:spPr>
        <p:txBody>
          <a:bodyPr vert="eaVert" wrap="square" rtlCol="0">
            <a:spAutoFit/>
          </a:bodyPr>
          <a:lstStyle/>
          <a:p>
            <a:pPr algn="dist"/>
            <a:r>
              <a:rPr lang="zh-CN" altLang="en-US" sz="5400" b="1" dirty="0">
                <a:solidFill>
                  <a:schemeClr val="bg1"/>
                </a:solidFill>
                <a:latin typeface="微软雅黑" panose="020B0503020204020204" pitchFamily="34" charset="-122"/>
                <a:ea typeface="微软雅黑" panose="020B0503020204020204" pitchFamily="34" charset="-122"/>
              </a:rPr>
              <a:t>目录</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rotWithShape="1">
          <a:blip r:embed="rId1" cstate="screen"/>
          <a:srcRect/>
          <a:stretch>
            <a:fillRect/>
          </a:stretch>
        </p:blipFill>
        <p:spPr>
          <a:xfrm>
            <a:off x="9815333" y="135922"/>
            <a:ext cx="2376667" cy="734513"/>
          </a:xfrm>
          <a:prstGeom prst="rect">
            <a:avLst/>
          </a:prstGeom>
        </p:spPr>
      </p:pic>
      <p:sp>
        <p:nvSpPr>
          <p:cNvPr id="22" name="文本框 21"/>
          <p:cNvSpPr txBox="1"/>
          <p:nvPr/>
        </p:nvSpPr>
        <p:spPr>
          <a:xfrm>
            <a:off x="7127240" y="5222875"/>
            <a:ext cx="1764030" cy="521970"/>
          </a:xfrm>
          <a:prstGeom prst="rect">
            <a:avLst/>
          </a:prstGeom>
          <a:noFill/>
        </p:spPr>
        <p:txBody>
          <a:bodyPr wrap="square" rtlCol="0">
            <a:spAutoFit/>
          </a:bodyPr>
          <a:lstStyle/>
          <a:p>
            <a:r>
              <a:rPr lang="zh-CN" sz="2800" dirty="0">
                <a:solidFill>
                  <a:schemeClr val="tx1">
                    <a:lumMod val="65000"/>
                    <a:lumOff val="35000"/>
                  </a:schemeClr>
                </a:solidFill>
                <a:latin typeface="微软雅黑" panose="020B0503020204020204" pitchFamily="34" charset="-122"/>
                <a:ea typeface="微软雅黑" panose="020B0503020204020204" pitchFamily="34" charset="-122"/>
              </a:rPr>
              <a:t>参考文献</a:t>
            </a:r>
            <a:endParaRPr lang="zh-CN" sz="2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灯片编号占位符 27"/>
          <p:cNvSpPr>
            <a:spLocks noGrp="1"/>
          </p:cNvSpPr>
          <p:nvPr>
            <p:ph type="sldNum" sz="quarter" idx="12"/>
          </p:nvPr>
        </p:nvSpPr>
        <p:spPr/>
        <p:txBody>
          <a:bodyPr/>
          <a:p>
            <a:fld id="{01635508-54A0-4FB0-A4C5-6467DE85E924}" type="slidenum">
              <a:rPr lang="zh-CN" altLang="en-US" smtClean="0"/>
            </a:fld>
            <a:endParaRPr lang="zh-CN" altLang="en-US"/>
          </a:p>
        </p:txBody>
      </p:sp>
    </p:spTree>
  </p:cSld>
  <p:clrMapOvr>
    <a:masterClrMapping/>
  </p:clrMapOvr>
  <p:transition advTm="3982"/>
  <p:timing>
    <p:tnLst>
      <p:par>
        <p:cTn id="1" dur="indefinite" restart="never" nodeType="tmRoot"/>
      </p:par>
    </p:tnLst>
    <p:bldLst>
      <p:bldP spid="23" grpId="0"/>
      <p:bldP spid="25" grpId="0"/>
      <p:bldP spid="27" grpId="0"/>
      <p:bldP spid="5" grpId="1" animBg="1"/>
      <p:bldP spid="6" grpId="0" animBg="1"/>
      <p:bldP spid="39" grpId="0"/>
      <p:bldP spid="4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4000" y="173743"/>
            <a:ext cx="898070" cy="521970"/>
            <a:chOff x="-254000" y="201683"/>
            <a:chExt cx="898070" cy="521970"/>
          </a:xfrm>
        </p:grpSpPr>
        <p:sp>
          <p:nvSpPr>
            <p:cNvPr id="5" name="圆角矩形 4"/>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4</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701167" y="144940"/>
            <a:ext cx="1807210" cy="582295"/>
          </a:xfrm>
          <a:prstGeom prst="rect">
            <a:avLst/>
          </a:prstGeom>
          <a:noFill/>
        </p:spPr>
        <p:txBody>
          <a:bodyPr wrap="none" lIns="91436" tIns="45718" rIns="91436" bIns="45718"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成果展示</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584397" y="217491"/>
            <a:ext cx="10096500" cy="439541"/>
            <a:chOff x="2584397" y="217491"/>
            <a:chExt cx="10096500" cy="439541"/>
          </a:xfrm>
        </p:grpSpPr>
        <p:sp>
          <p:nvSpPr>
            <p:cNvPr id="4" name="圆角矩形 3"/>
            <p:cNvSpPr/>
            <p:nvPr/>
          </p:nvSpPr>
          <p:spPr>
            <a:xfrm>
              <a:off x="2584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圆角矩形 7"/>
            <p:cNvSpPr/>
            <p:nvPr/>
          </p:nvSpPr>
          <p:spPr>
            <a:xfrm flipV="1">
              <a:off x="2597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 name="图片 50"/>
          <p:cNvPicPr>
            <a:picLocks noChangeAspect="1"/>
          </p:cNvPicPr>
          <p:nvPr/>
        </p:nvPicPr>
        <p:blipFill rotWithShape="1">
          <a:blip r:embed="rId1" cstate="screen"/>
          <a:srcRect/>
          <a:stretch>
            <a:fillRect/>
          </a:stretch>
        </p:blipFill>
        <p:spPr>
          <a:xfrm>
            <a:off x="10733656" y="176254"/>
            <a:ext cx="1264639" cy="444778"/>
          </a:xfrm>
          <a:prstGeom prst="rect">
            <a:avLst/>
          </a:prstGeom>
        </p:spPr>
      </p:pic>
      <p:sp>
        <p:nvSpPr>
          <p:cNvPr id="9" name="文本框 8"/>
          <p:cNvSpPr txBox="1"/>
          <p:nvPr/>
        </p:nvSpPr>
        <p:spPr>
          <a:xfrm>
            <a:off x="137795" y="1031240"/>
            <a:ext cx="5332730" cy="521970"/>
          </a:xfrm>
          <a:prstGeom prst="rect">
            <a:avLst/>
          </a:prstGeom>
          <a:noFill/>
        </p:spPr>
        <p:txBody>
          <a:bodyPr wrap="square" rtlCol="0">
            <a:spAutoFit/>
          </a:bodyPr>
          <a:lstStyle/>
          <a:p>
            <a:r>
              <a:rPr lang="en-US" altLang="zh-CN" sz="2800" b="1">
                <a:latin typeface="等线" panose="02010600030101010101" charset="-122"/>
                <a:ea typeface="等线" panose="02010600030101010101" charset="-122"/>
                <a:cs typeface="等线" panose="02010600030101010101" charset="-122"/>
              </a:rPr>
              <a:t>4.</a:t>
            </a:r>
            <a:r>
              <a:rPr lang="en-US" sz="2800" b="1">
                <a:latin typeface="等线" panose="02010600030101010101" charset="-122"/>
                <a:ea typeface="等线" panose="02010600030101010101" charset="-122"/>
                <a:cs typeface="等线" panose="02010600030101010101" charset="-122"/>
              </a:rPr>
              <a:t>4 </a:t>
            </a:r>
            <a:r>
              <a:rPr lang="zh-CN" altLang="en-US" sz="2800" b="1">
                <a:latin typeface="等线" panose="02010600030101010101" charset="-122"/>
                <a:ea typeface="等线" panose="02010600030101010101" charset="-122"/>
                <a:cs typeface="等线" panose="02010600030101010101" charset="-122"/>
              </a:rPr>
              <a:t>消融实验</a:t>
            </a:r>
            <a:endParaRPr lang="zh-CN" altLang="en-US" sz="2800" b="1">
              <a:latin typeface="等线" panose="02010600030101010101" charset="-122"/>
              <a:ea typeface="等线" panose="02010600030101010101" charset="-122"/>
              <a:cs typeface="等线" panose="02010600030101010101" charset="-122"/>
            </a:endParaRPr>
          </a:p>
        </p:txBody>
      </p:sp>
      <p:pic>
        <p:nvPicPr>
          <p:cNvPr id="10" name="图片 9"/>
          <p:cNvPicPr>
            <a:picLocks noChangeAspect="1"/>
          </p:cNvPicPr>
          <p:nvPr>
            <p:custDataLst>
              <p:tags r:id="rId2"/>
            </p:custDataLst>
          </p:nvPr>
        </p:nvPicPr>
        <p:blipFill>
          <a:blip r:embed="rId3"/>
          <a:stretch>
            <a:fillRect/>
          </a:stretch>
        </p:blipFill>
        <p:spPr>
          <a:xfrm>
            <a:off x="137795" y="1677670"/>
            <a:ext cx="5783580" cy="4678680"/>
          </a:xfrm>
          <a:prstGeom prst="rect">
            <a:avLst/>
          </a:prstGeom>
        </p:spPr>
      </p:pic>
      <p:sp>
        <p:nvSpPr>
          <p:cNvPr id="12" name="文本框 11"/>
          <p:cNvSpPr txBox="1"/>
          <p:nvPr/>
        </p:nvSpPr>
        <p:spPr>
          <a:xfrm>
            <a:off x="5901055" y="732155"/>
            <a:ext cx="6097270" cy="3613150"/>
          </a:xfrm>
          <a:prstGeom prst="rect">
            <a:avLst/>
          </a:prstGeom>
          <a:noFill/>
        </p:spPr>
        <p:txBody>
          <a:bodyPr wrap="square" rtlCol="0">
            <a:noAutofit/>
          </a:bodyPr>
          <a:p>
            <a:r>
              <a:rPr lang="en-US">
                <a:latin typeface="等线" panose="02010600030101010101" charset="-122"/>
                <a:ea typeface="等线" panose="02010600030101010101" charset="-122"/>
                <a:cs typeface="等线" panose="02010600030101010101" charset="-122"/>
              </a:rPr>
              <a:t>2.</a:t>
            </a:r>
            <a:r>
              <a:rPr>
                <a:latin typeface="等线" panose="02010600030101010101" charset="-122"/>
                <a:ea typeface="等线" panose="02010600030101010101" charset="-122"/>
                <a:cs typeface="等线" panose="02010600030101010101" charset="-122"/>
              </a:rPr>
              <a:t>预训练数据对模型的影响：</a:t>
            </a:r>
            <a:endParaRPr>
              <a:latin typeface="等线" panose="02010600030101010101" charset="-122"/>
              <a:ea typeface="等线" panose="02010600030101010101" charset="-122"/>
              <a:cs typeface="等线" panose="02010600030101010101" charset="-122"/>
            </a:endParaRPr>
          </a:p>
          <a:p>
            <a:pPr indent="457200"/>
            <a:r>
              <a:rPr>
                <a:latin typeface="等线" panose="02010600030101010101" charset="-122"/>
                <a:ea typeface="等线" panose="02010600030101010101" charset="-122"/>
                <a:cs typeface="等线" panose="02010600030101010101" charset="-122"/>
              </a:rPr>
              <a:t>实验尝试使用较小规模的数据进行预训练，即每首歌曲只采样一个片段进行训练。实验结果表明，这种方法能够显著提升训练速度，但对下游任务的表现可能会有轻微影响。同时实验结果还表明，PianoBART模型对预训练数据的依赖</a:t>
            </a:r>
            <a:r>
              <a:rPr lang="zh-CN">
                <a:latin typeface="等线" panose="02010600030101010101" charset="-122"/>
                <a:ea typeface="等线" panose="02010600030101010101" charset="-122"/>
                <a:cs typeface="等线" panose="02010600030101010101" charset="-122"/>
              </a:rPr>
              <a:t>相对</a:t>
            </a:r>
            <a:r>
              <a:rPr>
                <a:latin typeface="等线" panose="02010600030101010101" charset="-122"/>
                <a:ea typeface="等线" panose="02010600030101010101" charset="-122"/>
                <a:cs typeface="等线" panose="02010600030101010101" charset="-122"/>
              </a:rPr>
              <a:t>较小。</a:t>
            </a:r>
            <a:endParaRPr>
              <a:latin typeface="等线" panose="02010600030101010101" charset="-122"/>
              <a:ea typeface="等线" panose="02010600030101010101" charset="-122"/>
              <a:cs typeface="等线" panose="02010600030101010101" charset="-122"/>
            </a:endParaRPr>
          </a:p>
          <a:p>
            <a:endParaRPr>
              <a:latin typeface="等线" panose="02010600030101010101" charset="-122"/>
              <a:ea typeface="等线" panose="02010600030101010101" charset="-122"/>
              <a:cs typeface="等线" panose="02010600030101010101" charset="-122"/>
            </a:endParaRPr>
          </a:p>
          <a:p>
            <a:r>
              <a:rPr lang="en-US">
                <a:latin typeface="等线" panose="02010600030101010101" charset="-122"/>
                <a:ea typeface="等线" panose="02010600030101010101" charset="-122"/>
                <a:cs typeface="等线" panose="02010600030101010101" charset="-122"/>
              </a:rPr>
              <a:t>3.</a:t>
            </a:r>
            <a:r>
              <a:rPr>
                <a:latin typeface="等线" panose="02010600030101010101" charset="-122"/>
                <a:ea typeface="等线" panose="02010600030101010101" charset="-122"/>
                <a:cs typeface="等线" panose="02010600030101010101" charset="-122"/>
              </a:rPr>
              <a:t>将encoder的输入再次输入decoder是否会影响生成任务：</a:t>
            </a:r>
            <a:endParaRPr>
              <a:latin typeface="等线" panose="02010600030101010101" charset="-122"/>
              <a:ea typeface="等线" panose="02010600030101010101" charset="-122"/>
              <a:cs typeface="等线" panose="02010600030101010101" charset="-122"/>
            </a:endParaRPr>
          </a:p>
          <a:p>
            <a:pPr indent="457200"/>
            <a:r>
              <a:rPr>
                <a:latin typeface="等线" panose="02010600030101010101" charset="-122"/>
                <a:ea typeface="等线" panose="02010600030101010101" charset="-122"/>
                <a:cs typeface="等线" panose="02010600030101010101" charset="-122"/>
              </a:rPr>
              <a:t>我们还进行了实验，将encoder的输出再次输入到decoder中，</a:t>
            </a:r>
            <a:r>
              <a:rPr lang="zh-CN">
                <a:latin typeface="等线" panose="02010600030101010101" charset="-122"/>
                <a:ea typeface="等线" panose="02010600030101010101" charset="-122"/>
                <a:cs typeface="等线" panose="02010600030101010101" charset="-122"/>
              </a:rPr>
              <a:t>实验表明这种方法虽然能够提升模型在训练集的表现，但在测试集表现却有所下降。</a:t>
            </a:r>
            <a:endParaRPr lang="zh-CN">
              <a:latin typeface="等线" panose="02010600030101010101" charset="-122"/>
              <a:ea typeface="等线" panose="02010600030101010101" charset="-122"/>
              <a:cs typeface="等线" panose="02010600030101010101" charset="-122"/>
            </a:endParaRPr>
          </a:p>
        </p:txBody>
      </p:sp>
      <p:pic>
        <p:nvPicPr>
          <p:cNvPr id="11" name="图片 10"/>
          <p:cNvPicPr>
            <a:picLocks noChangeAspect="1"/>
          </p:cNvPicPr>
          <p:nvPr>
            <p:custDataLst>
              <p:tags r:id="rId4"/>
            </p:custDataLst>
          </p:nvPr>
        </p:nvPicPr>
        <p:blipFill>
          <a:blip r:embed="rId5"/>
          <a:stretch>
            <a:fillRect/>
          </a:stretch>
        </p:blipFill>
        <p:spPr>
          <a:xfrm>
            <a:off x="6920865" y="3785235"/>
            <a:ext cx="3315970" cy="3072765"/>
          </a:xfrm>
          <a:prstGeom prst="rect">
            <a:avLst/>
          </a:prstGeom>
        </p:spPr>
      </p:pic>
      <p:sp>
        <p:nvSpPr>
          <p:cNvPr id="15" name="灯片编号占位符 14"/>
          <p:cNvSpPr>
            <a:spLocks noGrp="1"/>
          </p:cNvSpPr>
          <p:nvPr>
            <p:ph type="sldNum" sz="quarter" idx="12"/>
          </p:nvPr>
        </p:nvSpPr>
        <p:spPr/>
        <p:txBody>
          <a:bodyPr/>
          <a:p>
            <a:fld id="{01635508-54A0-4FB0-A4C5-6467DE85E924}" type="slidenum">
              <a:rPr lang="zh-CN" altLang="en-US" smtClean="0"/>
            </a:fld>
            <a:endParaRPr lang="zh-CN" altLang="en-US"/>
          </a:p>
        </p:txBody>
      </p:sp>
    </p:spTree>
  </p:cSld>
  <p:clrMapOvr>
    <a:masterClrMapping/>
  </p:clrMapOvr>
  <p:transition advTm="36409"/>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screen"/>
          <a:srcRect/>
          <a:stretch>
            <a:fillRect/>
          </a:stretch>
        </p:blipFill>
        <p:spPr>
          <a:xfrm>
            <a:off x="6321176" y="2686649"/>
            <a:ext cx="5870824" cy="1542449"/>
          </a:xfrm>
          <a:prstGeom prst="rect">
            <a:avLst/>
          </a:prstGeom>
        </p:spPr>
      </p:pic>
      <p:sp>
        <p:nvSpPr>
          <p:cNvPr id="17" name="矩形 16"/>
          <p:cNvSpPr/>
          <p:nvPr/>
        </p:nvSpPr>
        <p:spPr>
          <a:xfrm>
            <a:off x="2857500" y="2686049"/>
            <a:ext cx="9334500" cy="1543049"/>
          </a:xfrm>
          <a:prstGeom prst="rect">
            <a:avLst/>
          </a:prstGeom>
          <a:gradFill flip="none" rotWithShape="1">
            <a:gsLst>
              <a:gs pos="35000">
                <a:srgbClr val="014924"/>
              </a:gs>
              <a:gs pos="0">
                <a:srgbClr val="014924"/>
              </a:gs>
              <a:gs pos="59000">
                <a:srgbClr val="014924">
                  <a:alpha val="95000"/>
                </a:srgbClr>
              </a:gs>
              <a:gs pos="77000">
                <a:srgbClr val="014924">
                  <a:alpha val="70000"/>
                </a:srgbClr>
              </a:gs>
              <a:gs pos="100000">
                <a:srgbClr val="014924">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123950" y="2686050"/>
            <a:ext cx="1543050" cy="1543050"/>
            <a:chOff x="1123950" y="2686050"/>
            <a:chExt cx="1543050" cy="1543050"/>
          </a:xfrm>
          <a:solidFill>
            <a:srgbClr val="014924"/>
          </a:solidFill>
        </p:grpSpPr>
        <p:sp>
          <p:nvSpPr>
            <p:cNvPr id="7" name="矩形 6"/>
            <p:cNvSpPr/>
            <p:nvPr/>
          </p:nvSpPr>
          <p:spPr>
            <a:xfrm>
              <a:off x="1123950" y="2686050"/>
              <a:ext cx="1543050" cy="1543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07285" y="2903577"/>
              <a:ext cx="976380" cy="1106805"/>
            </a:xfrm>
            <a:prstGeom prst="rect">
              <a:avLst/>
            </a:prstGeom>
            <a:grpFill/>
          </p:spPr>
          <p:txBody>
            <a:bodyPr wrap="square" rtlCol="0">
              <a:spAutoFit/>
            </a:bodyPr>
            <a:lstStyle/>
            <a:p>
              <a:pPr algn="ctr"/>
              <a:r>
                <a:rPr lang="en-US" altLang="zh-CN" sz="6600" b="1" dirty="0">
                  <a:solidFill>
                    <a:schemeClr val="bg1"/>
                  </a:solidFill>
                  <a:latin typeface="微软雅黑" panose="020B0503020204020204" pitchFamily="34" charset="-122"/>
                  <a:ea typeface="微软雅黑" panose="020B0503020204020204" pitchFamily="34" charset="-122"/>
                </a:rPr>
                <a:t>5</a:t>
              </a:r>
              <a:endParaRPr lang="en-US" altLang="zh-CN" sz="6600" b="1" dirty="0">
                <a:solidFill>
                  <a:schemeClr val="bg1"/>
                </a:solidFill>
                <a:latin typeface="微软雅黑" panose="020B0503020204020204" pitchFamily="34" charset="-122"/>
                <a:ea typeface="微软雅黑" panose="020B0503020204020204" pitchFamily="34" charset="-122"/>
              </a:endParaRPr>
            </a:p>
          </p:txBody>
        </p:sp>
      </p:grpSp>
      <p:sp>
        <p:nvSpPr>
          <p:cNvPr id="14" name="文本框 13"/>
          <p:cNvSpPr txBox="1"/>
          <p:nvPr/>
        </p:nvSpPr>
        <p:spPr>
          <a:xfrm>
            <a:off x="3029710" y="2903593"/>
            <a:ext cx="6887210" cy="1105535"/>
          </a:xfrm>
          <a:prstGeom prst="rect">
            <a:avLst/>
          </a:prstGeom>
          <a:noFill/>
        </p:spPr>
        <p:txBody>
          <a:bodyPr wrap="none" lIns="91436" tIns="45718" rIns="91436" bIns="45718" rtlCol="0">
            <a:spAutoFit/>
          </a:bodyPr>
          <a:lstStyle/>
          <a:p>
            <a:r>
              <a:rPr lang="zh-CN" altLang="en-US" sz="6600" dirty="0">
                <a:solidFill>
                  <a:schemeClr val="bg1"/>
                </a:solidFill>
                <a:latin typeface="等线" panose="02010600030101010101" charset="-122"/>
                <a:ea typeface="等线" panose="02010600030101010101" charset="-122"/>
              </a:rPr>
              <a:t>项目组织实施情况</a:t>
            </a:r>
            <a:endParaRPr lang="zh-CN" altLang="en-US" sz="6600" dirty="0">
              <a:solidFill>
                <a:schemeClr val="bg1"/>
              </a:solidFill>
              <a:latin typeface="等线" panose="02010600030101010101" charset="-122"/>
              <a:ea typeface="等线" panose="02010600030101010101" charset="-122"/>
            </a:endParaRPr>
          </a:p>
        </p:txBody>
      </p:sp>
      <p:pic>
        <p:nvPicPr>
          <p:cNvPr id="12" name="图片 11"/>
          <p:cNvPicPr>
            <a:picLocks noChangeAspect="1"/>
          </p:cNvPicPr>
          <p:nvPr/>
        </p:nvPicPr>
        <p:blipFill rotWithShape="1">
          <a:blip r:embed="rId2" cstate="screen"/>
          <a:srcRect/>
          <a:stretch>
            <a:fillRect/>
          </a:stretch>
        </p:blipFill>
        <p:spPr>
          <a:xfrm>
            <a:off x="9815333" y="135922"/>
            <a:ext cx="2376667" cy="734513"/>
          </a:xfrm>
          <a:prstGeom prst="rect">
            <a:avLst/>
          </a:prstGeom>
        </p:spPr>
      </p:pic>
      <p:sp>
        <p:nvSpPr>
          <p:cNvPr id="5" name="灯片编号占位符 4"/>
          <p:cNvSpPr>
            <a:spLocks noGrp="1"/>
          </p:cNvSpPr>
          <p:nvPr>
            <p:ph type="sldNum" sz="quarter" idx="12"/>
          </p:nvPr>
        </p:nvSpPr>
        <p:spPr/>
        <p:txBody>
          <a:bodyPr/>
          <a:p>
            <a:fld id="{01635508-54A0-4FB0-A4C5-6467DE85E924}" type="slidenum">
              <a:rPr lang="zh-CN" altLang="en-US" smtClean="0"/>
            </a:fld>
            <a:endParaRPr lang="zh-CN" altLang="en-US"/>
          </a:p>
        </p:txBody>
      </p:sp>
    </p:spTree>
  </p:cSld>
  <p:clrMapOvr>
    <a:masterClrMapping/>
  </p:clrMapOvr>
  <p:transition advTm="881"/>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54000" y="201683"/>
            <a:ext cx="898070" cy="521970"/>
            <a:chOff x="-254000" y="201683"/>
            <a:chExt cx="898070" cy="521970"/>
          </a:xfrm>
        </p:grpSpPr>
        <p:sp>
          <p:nvSpPr>
            <p:cNvPr id="11" name="圆角矩形 10"/>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5</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664972" y="269400"/>
            <a:ext cx="2213610" cy="397510"/>
          </a:xfrm>
          <a:prstGeom prst="rect">
            <a:avLst/>
          </a:prstGeom>
          <a:noFill/>
        </p:spPr>
        <p:txBody>
          <a:bodyPr wrap="none" lIns="91436" tIns="45718" rIns="91436" bIns="45718" rtlCol="0">
            <a:spAutoFit/>
          </a:bodyPr>
          <a:lstStyle/>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项目组织实施情况</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2878455" y="217805"/>
            <a:ext cx="10183495" cy="439420"/>
            <a:chOff x="2965397" y="217491"/>
            <a:chExt cx="10096500" cy="439541"/>
          </a:xfrm>
        </p:grpSpPr>
        <p:sp>
          <p:nvSpPr>
            <p:cNvPr id="10" name="圆角矩形 9"/>
            <p:cNvSpPr/>
            <p:nvPr/>
          </p:nvSpPr>
          <p:spPr>
            <a:xfrm>
              <a:off x="2965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flipV="1">
              <a:off x="2978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 name="图片 32"/>
          <p:cNvPicPr>
            <a:picLocks noChangeAspect="1"/>
          </p:cNvPicPr>
          <p:nvPr/>
        </p:nvPicPr>
        <p:blipFill rotWithShape="1">
          <a:blip r:embed="rId1" cstate="screen"/>
          <a:srcRect/>
          <a:stretch>
            <a:fillRect/>
          </a:stretch>
        </p:blipFill>
        <p:spPr>
          <a:xfrm>
            <a:off x="10733656" y="176254"/>
            <a:ext cx="1264639" cy="444778"/>
          </a:xfrm>
          <a:prstGeom prst="rect">
            <a:avLst/>
          </a:prstGeom>
        </p:spPr>
      </p:pic>
      <p:grpSp>
        <p:nvGrpSpPr>
          <p:cNvPr id="53" name="组合 52"/>
          <p:cNvGrpSpPr/>
          <p:nvPr/>
        </p:nvGrpSpPr>
        <p:grpSpPr>
          <a:xfrm>
            <a:off x="6223635" y="851535"/>
            <a:ext cx="4972050" cy="420370"/>
            <a:chOff x="6670069" y="1741714"/>
            <a:chExt cx="4404333" cy="420307"/>
          </a:xfrm>
        </p:grpSpPr>
        <p:sp>
          <p:nvSpPr>
            <p:cNvPr id="46" name="矩形 45"/>
            <p:cNvSpPr/>
            <p:nvPr/>
          </p:nvSpPr>
          <p:spPr>
            <a:xfrm>
              <a:off x="6670069" y="1741714"/>
              <a:ext cx="4404333" cy="420307"/>
            </a:xfrm>
            <a:prstGeom prst="rect">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p:cNvSpPr txBox="1"/>
            <p:nvPr/>
          </p:nvSpPr>
          <p:spPr>
            <a:xfrm>
              <a:off x="6707901" y="1756228"/>
              <a:ext cx="1687195" cy="366975"/>
            </a:xfrm>
            <a:prstGeom prst="rect">
              <a:avLst/>
            </a:prstGeom>
            <a:noFill/>
          </p:spPr>
          <p:txBody>
            <a:bodyPr wrap="square" lIns="91436" tIns="45718" rIns="91436" bIns="45718"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）预期成果</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694719" y="871129"/>
            <a:ext cx="4404333" cy="420307"/>
            <a:chOff x="6670069" y="1741714"/>
            <a:chExt cx="4404333" cy="420307"/>
          </a:xfrm>
        </p:grpSpPr>
        <p:sp>
          <p:nvSpPr>
            <p:cNvPr id="24" name="矩形 23"/>
            <p:cNvSpPr/>
            <p:nvPr/>
          </p:nvSpPr>
          <p:spPr>
            <a:xfrm>
              <a:off x="6670069" y="1741714"/>
              <a:ext cx="4404333" cy="420307"/>
            </a:xfrm>
            <a:prstGeom prst="rect">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6707901" y="1756228"/>
              <a:ext cx="1687195" cy="367030"/>
            </a:xfrm>
            <a:prstGeom prst="rect">
              <a:avLst/>
            </a:prstGeom>
            <a:noFill/>
          </p:spPr>
          <p:txBody>
            <a:bodyPr wrap="none" lIns="91436" tIns="45718" rIns="91436" bIns="45718" rtlCol="0">
              <a:spAutoFit/>
            </a:bodyPr>
            <a:lstStyle/>
            <a:p>
              <a:pPr algn="l"/>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）项目创新</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732819" y="4167414"/>
            <a:ext cx="4404333" cy="420307"/>
            <a:chOff x="6670069" y="1741714"/>
            <a:chExt cx="4404333" cy="420307"/>
          </a:xfrm>
        </p:grpSpPr>
        <p:sp>
          <p:nvSpPr>
            <p:cNvPr id="29" name="矩形 28"/>
            <p:cNvSpPr/>
            <p:nvPr/>
          </p:nvSpPr>
          <p:spPr>
            <a:xfrm>
              <a:off x="6670069" y="1741714"/>
              <a:ext cx="4404333" cy="420307"/>
            </a:xfrm>
            <a:prstGeom prst="rect">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6707901" y="1756228"/>
              <a:ext cx="1687195" cy="367030"/>
            </a:xfrm>
            <a:prstGeom prst="rect">
              <a:avLst/>
            </a:prstGeom>
            <a:noFill/>
          </p:spPr>
          <p:txBody>
            <a:bodyPr wrap="none" lIns="91436" tIns="45718" rIns="91436" bIns="45718" rtlCol="0">
              <a:spAutoFit/>
            </a:bodyPr>
            <a:lstStyle/>
            <a:p>
              <a:pPr algn="l"/>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）项目实施</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8" name="灯片编号占位符 7"/>
          <p:cNvSpPr>
            <a:spLocks noGrp="1"/>
          </p:cNvSpPr>
          <p:nvPr>
            <p:ph type="sldNum" sz="quarter" idx="12"/>
          </p:nvPr>
        </p:nvSpPr>
        <p:spPr/>
        <p:txBody>
          <a:bodyPr/>
          <a:p>
            <a:fld id="{01635508-54A0-4FB0-A4C5-6467DE85E924}" type="slidenum">
              <a:rPr lang="zh-CN" altLang="en-US" smtClean="0"/>
            </a:fld>
            <a:endParaRPr lang="zh-CN" altLang="en-US"/>
          </a:p>
        </p:txBody>
      </p:sp>
      <p:sp>
        <p:nvSpPr>
          <p:cNvPr id="7" name="文本框 6"/>
          <p:cNvSpPr txBox="1"/>
          <p:nvPr>
            <p:custDataLst>
              <p:tags r:id="rId2"/>
            </p:custDataLst>
          </p:nvPr>
        </p:nvSpPr>
        <p:spPr>
          <a:xfrm>
            <a:off x="6223635" y="1291590"/>
            <a:ext cx="4972050" cy="4922520"/>
          </a:xfrm>
          <a:prstGeom prst="rect">
            <a:avLst/>
          </a:prstGeom>
          <a:noFill/>
        </p:spPr>
        <p:txBody>
          <a:bodyPr wrap="square" rtlCol="0">
            <a:noAutofit/>
          </a:bodyPr>
          <a:p>
            <a:r>
              <a:rPr lang="en-US" altLang="zh-CN">
                <a:latin typeface="等线" panose="02010600030101010101" charset="-122"/>
                <a:ea typeface="等线" panose="02010600030101010101" charset="-122"/>
                <a:sym typeface="+mn-ea"/>
              </a:rPr>
              <a:t>a. </a:t>
            </a:r>
            <a:r>
              <a:rPr lang="zh-CN" altLang="en-US">
                <a:latin typeface="等线" panose="02010600030101010101" charset="-122"/>
                <a:ea typeface="等线" panose="02010600030101010101" charset="-122"/>
                <a:sym typeface="+mn-ea"/>
              </a:rPr>
              <a:t>论文：</a:t>
            </a:r>
            <a:endParaRPr lang="zh-CN" altLang="en-US">
              <a:latin typeface="等线" panose="02010600030101010101" charset="-122"/>
              <a:ea typeface="等线" panose="02010600030101010101" charset="-122"/>
            </a:endParaRPr>
          </a:p>
          <a:p>
            <a:r>
              <a:rPr lang="zh-CN" altLang="en-US">
                <a:latin typeface="等线" panose="02010600030101010101" charset="-122"/>
                <a:ea typeface="等线" panose="02010600030101010101" charset="-122"/>
              </a:rPr>
              <a:t>Zijian Zhao, Weichao Zeng, Yutong He,</a:t>
            </a:r>
            <a:r>
              <a:rPr lang="en-US" altLang="zh-CN">
                <a:latin typeface="等线" panose="02010600030101010101" charset="-122"/>
                <a:ea typeface="等线" panose="02010600030101010101" charset="-122"/>
              </a:rPr>
              <a:t> </a:t>
            </a:r>
            <a:r>
              <a:rPr lang="zh-CN" altLang="en-US">
                <a:latin typeface="等线" panose="02010600030101010101" charset="-122"/>
                <a:ea typeface="等线" panose="02010600030101010101" charset="-122"/>
                <a:sym typeface="+mn-ea"/>
              </a:rPr>
              <a:t>Fupeng He,</a:t>
            </a:r>
            <a:r>
              <a:rPr lang="zh-CN" altLang="en-US">
                <a:latin typeface="等线" panose="02010600030101010101" charset="-122"/>
                <a:ea typeface="等线" panose="02010600030101010101" charset="-122"/>
              </a:rPr>
              <a:t> Yiyi Wang, Chengying Gao*</a:t>
            </a:r>
            <a:r>
              <a:rPr lang="zh-CN" altLang="en-US">
                <a:latin typeface="等线" panose="02010600030101010101" charset="-122"/>
                <a:ea typeface="等线" panose="02010600030101010101" charset="-122"/>
                <a:sym typeface="+mn-ea"/>
              </a:rPr>
              <a:t>, Xiao Liang*</a:t>
            </a:r>
            <a:endParaRPr lang="zh-CN" altLang="en-US">
              <a:latin typeface="等线" panose="02010600030101010101" charset="-122"/>
              <a:ea typeface="等线" panose="02010600030101010101" charset="-122"/>
            </a:endParaRPr>
          </a:p>
          <a:p>
            <a:r>
              <a:rPr lang="zh-CN" altLang="en-US">
                <a:latin typeface="等线" panose="02010600030101010101" charset="-122"/>
                <a:ea typeface="等线" panose="02010600030101010101" charset="-122"/>
              </a:rPr>
              <a:t>PianoBART: Symbolic Piano Music Understanding and Generating with Large-Scale Pre-Training</a:t>
            </a:r>
            <a:endParaRPr lang="zh-CN" altLang="en-US">
              <a:latin typeface="等线" panose="02010600030101010101" charset="-122"/>
              <a:ea typeface="等线" panose="02010600030101010101" charset="-122"/>
            </a:endParaRPr>
          </a:p>
          <a:p>
            <a:r>
              <a:rPr lang="zh-CN" altLang="en-US">
                <a:latin typeface="等线" panose="02010600030101010101" charset="-122"/>
                <a:ea typeface="等线" panose="02010600030101010101" charset="-122"/>
              </a:rPr>
              <a:t>(将在本月底前投稿至IEEE</a:t>
            </a:r>
            <a:r>
              <a:rPr lang="en-US" altLang="zh-CN">
                <a:latin typeface="等线" panose="02010600030101010101" charset="-122"/>
                <a:ea typeface="等线" panose="02010600030101010101" charset="-122"/>
              </a:rPr>
              <a:t> </a:t>
            </a:r>
            <a:r>
              <a:rPr lang="zh-CN" altLang="en-US">
                <a:latin typeface="等线" panose="02010600030101010101" charset="-122"/>
                <a:ea typeface="等线" panose="02010600030101010101" charset="-122"/>
              </a:rPr>
              <a:t> International Conference on Multimedia and Expo</a:t>
            </a:r>
            <a:r>
              <a:rPr lang="en-US" altLang="zh-CN">
                <a:latin typeface="等线" panose="02010600030101010101" charset="-122"/>
                <a:ea typeface="等线" panose="02010600030101010101" charset="-122"/>
              </a:rPr>
              <a:t> (IEEE ICME)</a:t>
            </a:r>
            <a:r>
              <a:rPr lang="zh-CN" altLang="en-US">
                <a:latin typeface="等线" panose="02010600030101010101" charset="-122"/>
                <a:ea typeface="等线" panose="02010600030101010101" charset="-122"/>
              </a:rPr>
              <a:t>)</a:t>
            </a:r>
            <a:endParaRPr lang="zh-CN" altLang="en-US">
              <a:latin typeface="等线" panose="02010600030101010101" charset="-122"/>
              <a:ea typeface="等线" panose="02010600030101010101" charset="-122"/>
            </a:endParaRPr>
          </a:p>
          <a:p>
            <a:endParaRPr lang="zh-CN" altLang="en-US">
              <a:latin typeface="等线" panose="02010600030101010101" charset="-122"/>
              <a:ea typeface="等线" panose="02010600030101010101" charset="-122"/>
            </a:endParaRPr>
          </a:p>
          <a:p>
            <a:r>
              <a:rPr lang="en-US" altLang="zh-CN">
                <a:latin typeface="等线" panose="02010600030101010101" charset="-122"/>
                <a:ea typeface="等线" panose="02010600030101010101" charset="-122"/>
              </a:rPr>
              <a:t>b. </a:t>
            </a:r>
            <a:r>
              <a:rPr lang="zh-CN" altLang="en-US">
                <a:latin typeface="等线" panose="02010600030101010101" charset="-122"/>
                <a:ea typeface="等线" panose="02010600030101010101" charset="-122"/>
              </a:rPr>
              <a:t>工具：</a:t>
            </a:r>
            <a:endParaRPr lang="zh-CN" altLang="en-US">
              <a:latin typeface="等线" panose="02010600030101010101" charset="-122"/>
              <a:ea typeface="等线" panose="02010600030101010101" charset="-122"/>
            </a:endParaRPr>
          </a:p>
          <a:p>
            <a:r>
              <a:rPr lang="zh-CN" altLang="en-US">
                <a:latin typeface="等线" panose="02010600030101010101" charset="-122"/>
                <a:ea typeface="等线" panose="02010600030101010101" charset="-122"/>
              </a:rPr>
              <a:t>代码与模型参数已公开在</a:t>
            </a:r>
            <a:r>
              <a:rPr lang="en-US" altLang="zh-CN">
                <a:latin typeface="等线" panose="02010600030101010101" charset="-122"/>
                <a:ea typeface="等线" panose="02010600030101010101" charset="-122"/>
              </a:rPr>
              <a:t>Github</a:t>
            </a:r>
            <a:r>
              <a:rPr lang="zh-CN" altLang="en-US">
                <a:latin typeface="等线" panose="02010600030101010101" charset="-122"/>
                <a:ea typeface="等线" panose="02010600030101010101" charset="-122"/>
              </a:rPr>
              <a:t>：https://github.com/RS2002/PianoBar</a:t>
            </a:r>
            <a:r>
              <a:rPr lang="en-US" altLang="zh-CN">
                <a:latin typeface="等线" panose="02010600030101010101" charset="-122"/>
                <a:ea typeface="等线" panose="02010600030101010101" charset="-122"/>
              </a:rPr>
              <a:t>t</a:t>
            </a:r>
            <a:r>
              <a:rPr lang="zh-CN" altLang="en-US">
                <a:latin typeface="等线" panose="02010600030101010101" charset="-122"/>
                <a:ea typeface="等线" panose="02010600030101010101" charset="-122"/>
              </a:rPr>
              <a:t>，下载到本地后用户只需提供</a:t>
            </a:r>
            <a:r>
              <a:rPr lang="en-US" altLang="zh-CN">
                <a:latin typeface="等线" panose="02010600030101010101" charset="-122"/>
                <a:ea typeface="等线" panose="02010600030101010101" charset="-122"/>
              </a:rPr>
              <a:t>intro</a:t>
            </a:r>
            <a:r>
              <a:rPr lang="zh-CN" altLang="en-US">
                <a:latin typeface="等线" panose="02010600030101010101" charset="-122"/>
                <a:ea typeface="等线" panose="02010600030101010101" charset="-122"/>
              </a:rPr>
              <a:t>的</a:t>
            </a:r>
            <a:r>
              <a:rPr lang="en-US" altLang="zh-CN">
                <a:latin typeface="等线" panose="02010600030101010101" charset="-122"/>
                <a:ea typeface="等线" panose="02010600030101010101" charset="-122"/>
              </a:rPr>
              <a:t>MIDI</a:t>
            </a:r>
            <a:r>
              <a:rPr lang="zh-CN" altLang="en-US">
                <a:latin typeface="等线" panose="02010600030101010101" charset="-122"/>
                <a:ea typeface="等线" panose="02010600030101010101" charset="-122"/>
              </a:rPr>
              <a:t>文件即可生成音乐。经测试，即使在无</a:t>
            </a:r>
            <a:r>
              <a:rPr lang="en-US" altLang="zh-CN">
                <a:latin typeface="等线" panose="02010600030101010101" charset="-122"/>
                <a:ea typeface="等线" panose="02010600030101010101" charset="-122"/>
              </a:rPr>
              <a:t>GPU</a:t>
            </a:r>
            <a:r>
              <a:rPr lang="zh-CN" altLang="en-US">
                <a:latin typeface="等线" panose="02010600030101010101" charset="-122"/>
                <a:ea typeface="等线" panose="02010600030101010101" charset="-122"/>
              </a:rPr>
              <a:t>的条件下生成一首歌曲的时间仅需几分钟，我们的</a:t>
            </a:r>
            <a:r>
              <a:rPr lang="en-US" altLang="zh-CN">
                <a:latin typeface="等线" panose="02010600030101010101" charset="-122"/>
                <a:ea typeface="等线" panose="02010600030101010101" charset="-122"/>
              </a:rPr>
              <a:t>PianoBART</a:t>
            </a:r>
            <a:r>
              <a:rPr lang="zh-CN" altLang="en-US">
                <a:latin typeface="等线" panose="02010600030101010101" charset="-122"/>
                <a:ea typeface="等线" panose="02010600030101010101" charset="-122"/>
              </a:rPr>
              <a:t>可以为音乐创作者</a:t>
            </a:r>
            <a:r>
              <a:rPr lang="en-US" altLang="zh-CN">
                <a:latin typeface="等线" panose="02010600030101010101" charset="-122"/>
                <a:ea typeface="等线" panose="02010600030101010101" charset="-122"/>
              </a:rPr>
              <a:t>/</a:t>
            </a:r>
            <a:r>
              <a:rPr lang="zh-CN" altLang="en-US">
                <a:latin typeface="等线" panose="02010600030101010101" charset="-122"/>
                <a:ea typeface="等线" panose="02010600030101010101" charset="-122"/>
              </a:rPr>
              <a:t>业余爱好者提供创作灵感，且用户可以直接编辑生成的</a:t>
            </a:r>
            <a:r>
              <a:rPr lang="en-US" altLang="zh-CN">
                <a:latin typeface="等线" panose="02010600030101010101" charset="-122"/>
                <a:ea typeface="等线" panose="02010600030101010101" charset="-122"/>
              </a:rPr>
              <a:t>MIDI</a:t>
            </a:r>
            <a:r>
              <a:rPr lang="zh-CN" altLang="en-US">
                <a:latin typeface="等线" panose="02010600030101010101" charset="-122"/>
                <a:ea typeface="等线" panose="02010600030101010101" charset="-122"/>
              </a:rPr>
              <a:t>文件，有利于直接进行二次创作。</a:t>
            </a:r>
            <a:endParaRPr lang="zh-CN" altLang="en-US">
              <a:latin typeface="等线" panose="02010600030101010101" charset="-122"/>
              <a:ea typeface="等线" panose="02010600030101010101" charset="-122"/>
            </a:endParaRPr>
          </a:p>
        </p:txBody>
      </p:sp>
      <p:sp>
        <p:nvSpPr>
          <p:cNvPr id="20" name="文本框 19"/>
          <p:cNvSpPr txBox="1"/>
          <p:nvPr/>
        </p:nvSpPr>
        <p:spPr>
          <a:xfrm>
            <a:off x="747395" y="4810760"/>
            <a:ext cx="4064000" cy="1841500"/>
          </a:xfrm>
          <a:prstGeom prst="rect">
            <a:avLst/>
          </a:prstGeom>
          <a:noFill/>
        </p:spPr>
        <p:txBody>
          <a:bodyPr wrap="square" rtlCol="0">
            <a:noAutofit/>
          </a:bodyPr>
          <a:p>
            <a:r>
              <a:rPr lang="zh-CN" altLang="en-US">
                <a:latin typeface="等线" panose="02010600030101010101" charset="-122"/>
                <a:ea typeface="等线" panose="02010600030101010101" charset="-122"/>
                <a:cs typeface="等线" panose="02010600030101010101" charset="-122"/>
              </a:rPr>
              <a:t>组一：赵子健、曾伟超、何富鹏</a:t>
            </a:r>
            <a:endParaRPr lang="zh-CN" altLang="en-US">
              <a:latin typeface="等线" panose="02010600030101010101" charset="-122"/>
              <a:ea typeface="等线" panose="02010600030101010101" charset="-122"/>
              <a:cs typeface="等线" panose="02010600030101010101" charset="-122"/>
            </a:endParaRPr>
          </a:p>
          <a:p>
            <a:pPr indent="457200"/>
            <a:r>
              <a:rPr dirty="0">
                <a:latin typeface="等线" panose="02010600030101010101" charset="-122"/>
                <a:ea typeface="等线" panose="02010600030101010101" charset="-122"/>
                <a:cs typeface="等线" panose="02010600030101010101" charset="-122"/>
                <a:sym typeface="+mn-ea"/>
              </a:rPr>
              <a:t>设计PianoBART模型，编写相应的代码，并进行测试和对比实验。</a:t>
            </a:r>
            <a:endParaRPr dirty="0">
              <a:latin typeface="等线" panose="02010600030101010101" charset="-122"/>
              <a:ea typeface="等线" panose="02010600030101010101" charset="-122"/>
              <a:cs typeface="等线" panose="02010600030101010101" charset="-122"/>
              <a:sym typeface="+mn-ea"/>
            </a:endParaRPr>
          </a:p>
          <a:p>
            <a:r>
              <a:rPr lang="zh-CN" dirty="0">
                <a:latin typeface="等线" panose="02010600030101010101" charset="-122"/>
                <a:ea typeface="等线" panose="02010600030101010101" charset="-122"/>
                <a:cs typeface="等线" panose="02010600030101010101" charset="-122"/>
                <a:sym typeface="+mn-ea"/>
              </a:rPr>
              <a:t>组二：何雨桐、王一一</a:t>
            </a:r>
            <a:endParaRPr lang="zh-CN" dirty="0">
              <a:latin typeface="等线" panose="02010600030101010101" charset="-122"/>
              <a:ea typeface="等线" panose="02010600030101010101" charset="-122"/>
              <a:cs typeface="等线" panose="02010600030101010101" charset="-122"/>
              <a:sym typeface="+mn-ea"/>
            </a:endParaRPr>
          </a:p>
          <a:p>
            <a:pPr indent="457200"/>
            <a:r>
              <a:rPr dirty="0">
                <a:latin typeface="等线" panose="02010600030101010101" charset="-122"/>
                <a:ea typeface="等线" panose="02010600030101010101" charset="-122"/>
                <a:cs typeface="等线" panose="02010600030101010101" charset="-122"/>
                <a:sym typeface="+mn-ea"/>
              </a:rPr>
              <a:t>搜集相关资料，收集实验所需的数据集，并进行数据预处理工作。</a:t>
            </a:r>
            <a:endParaRPr lang="zh-CN" dirty="0">
              <a:latin typeface="等线" panose="02010600030101010101" charset="-122"/>
              <a:ea typeface="等线" panose="02010600030101010101" charset="-122"/>
              <a:cs typeface="等线" panose="02010600030101010101" charset="-122"/>
              <a:sym typeface="+mn-ea"/>
            </a:endParaRPr>
          </a:p>
        </p:txBody>
      </p:sp>
      <p:sp>
        <p:nvSpPr>
          <p:cNvPr id="39" name="文本框 38"/>
          <p:cNvSpPr txBox="1"/>
          <p:nvPr/>
        </p:nvSpPr>
        <p:spPr>
          <a:xfrm>
            <a:off x="664845" y="1376680"/>
            <a:ext cx="4433570" cy="2724150"/>
          </a:xfrm>
          <a:prstGeom prst="rect">
            <a:avLst/>
          </a:prstGeom>
          <a:noFill/>
        </p:spPr>
        <p:txBody>
          <a:bodyPr wrap="square" rtlCol="0">
            <a:noAutofit/>
          </a:bodyPr>
          <a:p>
            <a:r>
              <a:rPr lang="en-US" altLang="zh-CN">
                <a:latin typeface="等线" panose="02010600030101010101" charset="-122"/>
                <a:ea typeface="等线" panose="02010600030101010101" charset="-122"/>
                <a:cs typeface="等线" panose="02010600030101010101" charset="-122"/>
              </a:rPr>
              <a:t>a. </a:t>
            </a:r>
            <a:r>
              <a:rPr lang="zh-CN" altLang="zh-CN" dirty="0">
                <a:latin typeface="等线" panose="02010600030101010101" charset="-122"/>
                <a:ea typeface="等线" panose="02010600030101010101" charset="-122"/>
                <a:cs typeface="等线" panose="02010600030101010101" charset="-122"/>
                <a:sym typeface="+mn-ea"/>
              </a:rPr>
              <a:t>提出了PianoBART，一个首次利用</a:t>
            </a:r>
            <a:r>
              <a:rPr lang="en-US" altLang="zh-CN" dirty="0">
                <a:latin typeface="等线" panose="02010600030101010101" charset="-122"/>
                <a:ea typeface="等线" panose="02010600030101010101" charset="-122"/>
                <a:cs typeface="等线" panose="02010600030101010101" charset="-122"/>
                <a:sym typeface="+mn-ea"/>
              </a:rPr>
              <a:t>BART</a:t>
            </a:r>
            <a:r>
              <a:rPr lang="zh-CN" altLang="zh-CN" dirty="0">
                <a:latin typeface="等线" panose="02010600030101010101" charset="-122"/>
                <a:ea typeface="等线" panose="02010600030101010101" charset="-122"/>
                <a:cs typeface="等线" panose="02010600030101010101" charset="-122"/>
                <a:sym typeface="+mn-ea"/>
              </a:rPr>
              <a:t>进行钢琴音乐生成和理解的框架。</a:t>
            </a:r>
            <a:endParaRPr lang="en-US" altLang="zh-CN">
              <a:latin typeface="等线" panose="02010600030101010101" charset="-122"/>
              <a:ea typeface="等线" panose="02010600030101010101" charset="-122"/>
              <a:cs typeface="等线" panose="02010600030101010101" charset="-122"/>
            </a:endParaRPr>
          </a:p>
          <a:p>
            <a:r>
              <a:rPr lang="en-US" altLang="zh-CN">
                <a:latin typeface="等线" panose="02010600030101010101" charset="-122"/>
                <a:ea typeface="等线" panose="02010600030101010101" charset="-122"/>
                <a:cs typeface="等线" panose="02010600030101010101" charset="-122"/>
              </a:rPr>
              <a:t>b. </a:t>
            </a:r>
            <a:r>
              <a:rPr lang="zh-CN" altLang="zh-CN" dirty="0">
                <a:latin typeface="等线" panose="02010600030101010101" charset="-122"/>
                <a:ea typeface="等线" panose="02010600030101010101" charset="-122"/>
                <a:cs typeface="等线" panose="02010600030101010101" charset="-122"/>
                <a:sym typeface="+mn-ea"/>
              </a:rPr>
              <a:t>根据</a:t>
            </a:r>
            <a:r>
              <a:rPr lang="en-US" altLang="zh-CN" dirty="0">
                <a:latin typeface="等线" panose="02010600030101010101" charset="-122"/>
                <a:ea typeface="等线" panose="02010600030101010101" charset="-122"/>
                <a:cs typeface="等线" panose="02010600030101010101" charset="-122"/>
                <a:sym typeface="+mn-ea"/>
              </a:rPr>
              <a:t>BART</a:t>
            </a:r>
            <a:r>
              <a:rPr lang="zh-CN" altLang="zh-CN" dirty="0">
                <a:latin typeface="等线" panose="02010600030101010101" charset="-122"/>
                <a:ea typeface="等线" panose="02010600030101010101" charset="-122"/>
                <a:cs typeface="等线" panose="02010600030101010101" charset="-122"/>
                <a:sym typeface="+mn-ea"/>
              </a:rPr>
              <a:t>预训练的破坏方法和音乐重复性特点，提出了用于预训练</a:t>
            </a:r>
            <a:r>
              <a:rPr lang="zh-CN" altLang="zh-CN" dirty="0" smtClean="0">
                <a:latin typeface="等线" panose="02010600030101010101" charset="-122"/>
                <a:ea typeface="等线" panose="02010600030101010101" charset="-122"/>
                <a:cs typeface="等线" panose="02010600030101010101" charset="-122"/>
                <a:sym typeface="+mn-ea"/>
              </a:rPr>
              <a:t>的</a:t>
            </a:r>
            <a:r>
              <a:rPr lang="zh-CN" altLang="en-US" b="1" dirty="0" smtClean="0">
                <a:latin typeface="等线" panose="02010600030101010101" charset="-122"/>
                <a:ea typeface="等线" panose="02010600030101010101" charset="-122"/>
                <a:cs typeface="等线" panose="02010600030101010101" charset="-122"/>
                <a:sym typeface="+mn-ea"/>
              </a:rPr>
              <a:t>对象</a:t>
            </a:r>
            <a:r>
              <a:rPr lang="zh-CN" altLang="zh-CN" b="1" dirty="0" smtClean="0">
                <a:latin typeface="等线" panose="02010600030101010101" charset="-122"/>
                <a:ea typeface="等线" panose="02010600030101010101" charset="-122"/>
                <a:cs typeface="等线" panose="02010600030101010101" charset="-122"/>
                <a:sym typeface="+mn-ea"/>
              </a:rPr>
              <a:t>选择</a:t>
            </a:r>
            <a:r>
              <a:rPr lang="zh-CN" altLang="zh-CN" b="1" dirty="0">
                <a:latin typeface="等线" panose="02010600030101010101" charset="-122"/>
                <a:ea typeface="等线" panose="02010600030101010101" charset="-122"/>
                <a:cs typeface="等线" panose="02010600030101010101" charset="-122"/>
                <a:sym typeface="+mn-ea"/>
              </a:rPr>
              <a:t>机制</a:t>
            </a:r>
            <a:r>
              <a:rPr lang="zh-CN" altLang="zh-CN" dirty="0">
                <a:latin typeface="等线" panose="02010600030101010101" charset="-122"/>
                <a:ea typeface="等线" panose="02010600030101010101" charset="-122"/>
                <a:cs typeface="等线" panose="02010600030101010101" charset="-122"/>
                <a:sym typeface="+mn-ea"/>
              </a:rPr>
              <a:t>以缓解</a:t>
            </a:r>
            <a:r>
              <a:rPr lang="zh-CN" altLang="zh-CN" b="1" dirty="0">
                <a:latin typeface="等线" panose="02010600030101010101" charset="-122"/>
                <a:ea typeface="等线" panose="02010600030101010101" charset="-122"/>
                <a:cs typeface="等线" panose="02010600030101010101" charset="-122"/>
                <a:sym typeface="+mn-ea"/>
              </a:rPr>
              <a:t>信息泄露</a:t>
            </a:r>
            <a:r>
              <a:rPr lang="zh-CN" altLang="zh-CN" dirty="0">
                <a:latin typeface="等线" panose="02010600030101010101" charset="-122"/>
                <a:ea typeface="等线" panose="02010600030101010101" charset="-122"/>
                <a:cs typeface="等线" panose="02010600030101010101" charset="-122"/>
                <a:sym typeface="+mn-ea"/>
              </a:rPr>
              <a:t>问题，增强模型的鲁棒性。</a:t>
            </a:r>
            <a:endParaRPr lang="en-US" altLang="zh-CN">
              <a:latin typeface="等线" panose="02010600030101010101" charset="-122"/>
              <a:ea typeface="等线" panose="02010600030101010101" charset="-122"/>
              <a:cs typeface="等线" panose="02010600030101010101" charset="-122"/>
            </a:endParaRPr>
          </a:p>
          <a:p>
            <a:r>
              <a:rPr lang="en-US" altLang="zh-CN">
                <a:latin typeface="等线" panose="02010600030101010101" charset="-122"/>
                <a:ea typeface="等线" panose="02010600030101010101" charset="-122"/>
                <a:cs typeface="等线" panose="02010600030101010101" charset="-122"/>
              </a:rPr>
              <a:t>c. </a:t>
            </a:r>
            <a:r>
              <a:rPr lang="zh-CN" altLang="en-US">
                <a:latin typeface="等线" panose="02010600030101010101" charset="-122"/>
                <a:ea typeface="等线" panose="02010600030101010101" charset="-122"/>
                <a:cs typeface="等线" panose="02010600030101010101" charset="-122"/>
              </a:rPr>
              <a:t>实验表明</a:t>
            </a:r>
            <a:r>
              <a:rPr lang="en-US" altLang="zh-CN">
                <a:latin typeface="等线" panose="02010600030101010101" charset="-122"/>
                <a:ea typeface="等线" panose="02010600030101010101" charset="-122"/>
                <a:cs typeface="等线" panose="02010600030101010101" charset="-122"/>
              </a:rPr>
              <a:t>PianoBART</a:t>
            </a:r>
            <a:r>
              <a:rPr lang="zh-CN" altLang="en-US">
                <a:latin typeface="等线" panose="02010600030101010101" charset="-122"/>
                <a:ea typeface="等线" panose="02010600030101010101" charset="-122"/>
                <a:cs typeface="等线" panose="02010600030101010101" charset="-122"/>
              </a:rPr>
              <a:t>具备强大的音乐生成与音乐理解能力，能够生成较长时间的音乐并具有较高的生成质量。</a:t>
            </a:r>
            <a:endParaRPr lang="zh-CN" altLang="en-US">
              <a:latin typeface="等线" panose="02010600030101010101" charset="-122"/>
              <a:ea typeface="等线" panose="02010600030101010101" charset="-122"/>
              <a:cs typeface="等线" panose="02010600030101010101" charset="-122"/>
            </a:endParaRPr>
          </a:p>
        </p:txBody>
      </p:sp>
    </p:spTree>
  </p:cSld>
  <p:clrMapOvr>
    <a:masterClrMapping/>
  </p:clrMapOvr>
  <p:transition advTm="17534"/>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4000" y="173743"/>
            <a:ext cx="898070" cy="521970"/>
            <a:chOff x="-254000" y="201683"/>
            <a:chExt cx="898070" cy="521970"/>
          </a:xfrm>
        </p:grpSpPr>
        <p:sp>
          <p:nvSpPr>
            <p:cNvPr id="5" name="圆角矩形 4"/>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5</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2877820" y="234950"/>
            <a:ext cx="11186160" cy="439420"/>
            <a:chOff x="2584397" y="217491"/>
            <a:chExt cx="10096500" cy="439541"/>
          </a:xfrm>
        </p:grpSpPr>
        <p:sp>
          <p:nvSpPr>
            <p:cNvPr id="4" name="圆角矩形 3"/>
            <p:cNvSpPr/>
            <p:nvPr/>
          </p:nvSpPr>
          <p:spPr>
            <a:xfrm>
              <a:off x="2584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圆角矩形 7"/>
            <p:cNvSpPr/>
            <p:nvPr/>
          </p:nvSpPr>
          <p:spPr>
            <a:xfrm flipV="1">
              <a:off x="2597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 name="图片 50"/>
          <p:cNvPicPr>
            <a:picLocks noChangeAspect="1"/>
          </p:cNvPicPr>
          <p:nvPr/>
        </p:nvPicPr>
        <p:blipFill rotWithShape="1">
          <a:blip r:embed="rId1" cstate="screen"/>
          <a:srcRect/>
          <a:stretch>
            <a:fillRect/>
          </a:stretch>
        </p:blipFill>
        <p:spPr>
          <a:xfrm>
            <a:off x="10733656" y="176254"/>
            <a:ext cx="1264639" cy="444778"/>
          </a:xfrm>
          <a:prstGeom prst="rect">
            <a:avLst/>
          </a:prstGeom>
        </p:spPr>
      </p:pic>
      <p:sp>
        <p:nvSpPr>
          <p:cNvPr id="19" name="文本框 18"/>
          <p:cNvSpPr txBox="1"/>
          <p:nvPr/>
        </p:nvSpPr>
        <p:spPr>
          <a:xfrm>
            <a:off x="0" y="4414520"/>
            <a:ext cx="12191365" cy="2306955"/>
          </a:xfrm>
          <a:prstGeom prst="rect">
            <a:avLst/>
          </a:prstGeom>
          <a:noFill/>
        </p:spPr>
        <p:txBody>
          <a:bodyPr wrap="square" rtlCol="0">
            <a:spAutoFit/>
          </a:bodyPr>
          <a:lstStyle/>
          <a:p>
            <a:pPr indent="457200"/>
            <a:r>
              <a:rPr sz="1800" kern="100" dirty="0">
                <a:effectLst/>
                <a:latin typeface="等线" panose="02010600030101010101" charset="-122"/>
                <a:ea typeface="等线" panose="02010600030101010101" charset="-122"/>
                <a:cs typeface="等线" panose="02010600030101010101" charset="-122"/>
              </a:rPr>
              <a:t>在本次大创训练项目中，我们的项目组从无到有地共同学习了自然语言处理方法和音乐生成的</a:t>
            </a:r>
            <a:r>
              <a:rPr lang="zh-CN" sz="1800" kern="100" dirty="0">
                <a:effectLst/>
                <a:latin typeface="等线" panose="02010600030101010101" charset="-122"/>
                <a:ea typeface="等线" panose="02010600030101010101" charset="-122"/>
                <a:cs typeface="等线" panose="02010600030101010101" charset="-122"/>
              </a:rPr>
              <a:t>知识</a:t>
            </a:r>
            <a:r>
              <a:rPr sz="1800" kern="100" dirty="0">
                <a:effectLst/>
                <a:latin typeface="等线" panose="02010600030101010101" charset="-122"/>
                <a:ea typeface="等线" panose="02010600030101010101" charset="-122"/>
                <a:cs typeface="等线" panose="02010600030101010101" charset="-122"/>
              </a:rPr>
              <a:t>，对所进行的项目有了基本的认知和了解。我们积极地完成了构建模型、进行实验、根据结果修改模型结构以及实验的实践过程。在整个过程中，我们克服了许多困难，掌握了许多工程上的知识。通过</a:t>
            </a:r>
            <a:r>
              <a:rPr lang="zh-CN" sz="1800" kern="100" dirty="0">
                <a:effectLst/>
                <a:latin typeface="等线" panose="02010600030101010101" charset="-122"/>
                <a:ea typeface="等线" panose="02010600030101010101" charset="-122"/>
                <a:cs typeface="等线" panose="02010600030101010101" charset="-122"/>
              </a:rPr>
              <a:t>这一年的</a:t>
            </a:r>
            <a:r>
              <a:rPr sz="1800" kern="100" dirty="0">
                <a:effectLst/>
                <a:latin typeface="等线" panose="02010600030101010101" charset="-122"/>
                <a:ea typeface="等线" panose="02010600030101010101" charset="-122"/>
                <a:cs typeface="等线" panose="02010600030101010101" charset="-122"/>
              </a:rPr>
              <a:t>学习，我们也加深了彼此之间的感情，更加明白了团结协作的重要性。</a:t>
            </a:r>
            <a:endParaRPr sz="1800" kern="100" dirty="0">
              <a:effectLst/>
              <a:latin typeface="等线" panose="02010600030101010101" charset="-122"/>
              <a:ea typeface="等线" panose="02010600030101010101" charset="-122"/>
              <a:cs typeface="等线" panose="02010600030101010101" charset="-122"/>
            </a:endParaRPr>
          </a:p>
          <a:p>
            <a:pPr indent="457200"/>
            <a:r>
              <a:rPr sz="1800" kern="100" dirty="0">
                <a:effectLst/>
                <a:latin typeface="等线" panose="02010600030101010101" charset="-122"/>
                <a:ea typeface="等线" panose="02010600030101010101" charset="-122"/>
                <a:cs typeface="等线" panose="02010600030101010101" charset="-122"/>
              </a:rPr>
              <a:t>在此，我们特别感谢指导老师高成英教授和</a:t>
            </a:r>
            <a:r>
              <a:rPr dirty="0">
                <a:effectLst/>
                <a:latin typeface="等线" panose="02010600030101010101" charset="-122"/>
                <a:ea typeface="等线" panose="02010600030101010101" charset="-122"/>
                <a:sym typeface="+mn-ea"/>
              </a:rPr>
              <a:t>实验室</a:t>
            </a:r>
            <a:r>
              <a:rPr sz="1800" kern="100" dirty="0">
                <a:effectLst/>
                <a:latin typeface="等线" panose="02010600030101010101" charset="-122"/>
                <a:ea typeface="等线" panose="02010600030101010101" charset="-122"/>
                <a:cs typeface="等线" panose="02010600030101010101" charset="-122"/>
              </a:rPr>
              <a:t>梁潇师姐。</a:t>
            </a:r>
            <a:r>
              <a:rPr dirty="0">
                <a:effectLst/>
                <a:latin typeface="等线" panose="02010600030101010101" charset="-122"/>
                <a:ea typeface="等线" panose="02010600030101010101" charset="-122"/>
                <a:sym typeface="+mn-ea"/>
              </a:rPr>
              <a:t>高老师和梁潇师姐亲自指导我们团队，热心解答我们的疑问，给予我们理论上的指导，并带领我们学习研究相关前沿知识，持续关注项目进展情况，并向我们讲解了音乐信息检索的理论知识，为我们对音乐生成领域有了新的认识。</a:t>
            </a:r>
            <a:r>
              <a:rPr sz="1800" kern="100" dirty="0">
                <a:effectLst/>
                <a:latin typeface="等线" panose="02010600030101010101" charset="-122"/>
                <a:ea typeface="等线" panose="02010600030101010101" charset="-122"/>
                <a:cs typeface="等线" panose="02010600030101010101" charset="-122"/>
              </a:rPr>
              <a:t>高老师和梁师姐为我们的学习和研究提供了宝贵的思路，并在日常中关心我们的进展情况。他们是我们前进道路上的引路人，对我们的进步起到了重要的指导作用。</a:t>
            </a:r>
            <a:endParaRPr sz="1800" kern="100" dirty="0">
              <a:effectLst/>
              <a:latin typeface="等线" panose="02010600030101010101" charset="-122"/>
              <a:ea typeface="等线" panose="02010600030101010101" charset="-122"/>
              <a:cs typeface="等线" panose="02010600030101010101" charset="-122"/>
            </a:endParaRPr>
          </a:p>
        </p:txBody>
      </p:sp>
      <p:sp>
        <p:nvSpPr>
          <p:cNvPr id="13" name="灯片编号占位符 12"/>
          <p:cNvSpPr>
            <a:spLocks noGrp="1"/>
          </p:cNvSpPr>
          <p:nvPr>
            <p:ph type="sldNum" sz="quarter" idx="12"/>
          </p:nvPr>
        </p:nvSpPr>
        <p:spPr/>
        <p:txBody>
          <a:bodyPr/>
          <a:p>
            <a:fld id="{01635508-54A0-4FB0-A4C5-6467DE85E924}" type="slidenum">
              <a:rPr lang="zh-CN" altLang="en-US" smtClean="0"/>
            </a:fld>
            <a:endParaRPr lang="zh-CN" altLang="en-US"/>
          </a:p>
        </p:txBody>
      </p:sp>
      <p:pic>
        <p:nvPicPr>
          <p:cNvPr id="14" name="图片 13"/>
          <p:cNvPicPr>
            <a:picLocks noChangeAspect="1"/>
          </p:cNvPicPr>
          <p:nvPr>
            <p:custDataLst>
              <p:tags r:id="rId2"/>
            </p:custDataLst>
          </p:nvPr>
        </p:nvPicPr>
        <p:blipFill>
          <a:blip r:embed="rId3"/>
          <a:stretch>
            <a:fillRect/>
          </a:stretch>
        </p:blipFill>
        <p:spPr>
          <a:xfrm>
            <a:off x="3042920" y="749300"/>
            <a:ext cx="5605780" cy="3582670"/>
          </a:xfrm>
          <a:prstGeom prst="rect">
            <a:avLst/>
          </a:prstGeom>
        </p:spPr>
      </p:pic>
      <p:sp>
        <p:nvSpPr>
          <p:cNvPr id="9" name="文本框 8"/>
          <p:cNvSpPr txBox="1"/>
          <p:nvPr>
            <p:custDataLst>
              <p:tags r:id="rId4"/>
            </p:custDataLst>
          </p:nvPr>
        </p:nvSpPr>
        <p:spPr>
          <a:xfrm>
            <a:off x="664972" y="269400"/>
            <a:ext cx="2213610" cy="397510"/>
          </a:xfrm>
          <a:prstGeom prst="rect">
            <a:avLst/>
          </a:prstGeom>
          <a:noFill/>
        </p:spPr>
        <p:txBody>
          <a:bodyPr wrap="none" lIns="91436" tIns="45718" rIns="91436" bIns="45718" rtlCol="0">
            <a:spAutoFit/>
          </a:bodyPr>
          <a:p>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项目组织实施情况</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ransition advTm="1408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rot="10800000">
            <a:off x="0" y="-7"/>
            <a:ext cx="12192000" cy="2426618"/>
          </a:xfrm>
          <a:prstGeom prst="rect">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0800000">
            <a:off x="0" y="2493941"/>
            <a:ext cx="12192000" cy="70698"/>
          </a:xfrm>
          <a:prstGeom prst="rect">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536239" y="3909427"/>
            <a:ext cx="5119523" cy="1107996"/>
          </a:xfrm>
          <a:prstGeom prst="rect">
            <a:avLst/>
          </a:prstGeom>
          <a:noFill/>
        </p:spPr>
        <p:txBody>
          <a:bodyPr wrap="square" rtlCol="0">
            <a:spAutoFit/>
          </a:bodyPr>
          <a:lstStyle/>
          <a:p>
            <a:pPr algn="ctr"/>
            <a:r>
              <a:rPr lang="zh-CN" altLang="en-US" sz="6600" b="1" dirty="0">
                <a:solidFill>
                  <a:srgbClr val="014924"/>
                </a:solidFill>
                <a:latin typeface="微软雅黑" panose="020B0503020204020204" pitchFamily="34" charset="-122"/>
                <a:ea typeface="微软雅黑" panose="020B0503020204020204" pitchFamily="34" charset="-122"/>
              </a:rPr>
              <a:t>感谢聆听</a:t>
            </a:r>
            <a:endParaRPr lang="zh-CN" altLang="en-US" sz="6600" b="1" dirty="0">
              <a:solidFill>
                <a:srgbClr val="014924"/>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23851" y="-24013"/>
            <a:ext cx="11544299" cy="3154706"/>
          </a:xfrm>
          <a:prstGeom prst="rect">
            <a:avLst/>
          </a:prstGeom>
        </p:spPr>
        <p:txBody>
          <a:bodyPr wrap="square" lIns="91436" tIns="45718" rIns="91436" bIns="45718">
            <a:spAutoFit/>
          </a:bodyPr>
          <a:lstStyle>
            <a:defPPr>
              <a:defRPr lang="zh-CN"/>
            </a:defPPr>
            <a:lvl1pPr algn="ctr">
              <a:defRPr sz="105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dist"/>
            <a:r>
              <a:rPr lang="en-US" altLang="zh-CN" sz="19900" b="1" dirty="0">
                <a:solidFill>
                  <a:schemeClr val="bg1">
                    <a:alpha val="10000"/>
                  </a:schemeClr>
                </a:solidFill>
              </a:rPr>
              <a:t>THANKS</a:t>
            </a:r>
            <a:endParaRPr lang="zh-CN" altLang="en-US" sz="19900" b="1" dirty="0">
              <a:solidFill>
                <a:schemeClr val="bg1">
                  <a:alpha val="10000"/>
                </a:schemeClr>
              </a:solidFill>
            </a:endParaRPr>
          </a:p>
        </p:txBody>
      </p:sp>
      <p:grpSp>
        <p:nvGrpSpPr>
          <p:cNvPr id="7" name="组合 6"/>
          <p:cNvGrpSpPr/>
          <p:nvPr/>
        </p:nvGrpSpPr>
        <p:grpSpPr>
          <a:xfrm>
            <a:off x="4876405" y="1196335"/>
            <a:ext cx="2439190" cy="2439192"/>
            <a:chOff x="5007734" y="902247"/>
            <a:chExt cx="2543685" cy="2543686"/>
          </a:xfrm>
        </p:grpSpPr>
        <p:sp>
          <p:nvSpPr>
            <p:cNvPr id="8" name="椭圆 7"/>
            <p:cNvSpPr/>
            <p:nvPr/>
          </p:nvSpPr>
          <p:spPr>
            <a:xfrm>
              <a:off x="5007734" y="902247"/>
              <a:ext cx="2543685" cy="2543686"/>
            </a:xfrm>
            <a:prstGeom prst="ellipse">
              <a:avLst/>
            </a:prstGeom>
            <a:gradFill flip="none" rotWithShape="1">
              <a:gsLst>
                <a:gs pos="0">
                  <a:schemeClr val="bg1"/>
                </a:gs>
                <a:gs pos="100000">
                  <a:srgbClr val="E8E8E8"/>
                </a:gs>
              </a:gsLst>
              <a:lin ang="5400000" scaled="1"/>
              <a:tileRect/>
            </a:gradFill>
            <a:ln>
              <a:noFill/>
            </a:ln>
            <a:effectLst>
              <a:outerShdw blurRad="139700" dist="381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rot="10800000">
              <a:off x="5160137" y="1054647"/>
              <a:ext cx="2213120" cy="2213120"/>
            </a:xfrm>
            <a:prstGeom prst="ellipse">
              <a:avLst/>
            </a:prstGeom>
            <a:gradFill flip="none" rotWithShape="1">
              <a:gsLst>
                <a:gs pos="0">
                  <a:schemeClr val="bg1"/>
                </a:gs>
                <a:gs pos="100000">
                  <a:srgbClr val="E8E8E8"/>
                </a:gs>
              </a:gsLst>
              <a:lin ang="5400000" scaled="1"/>
              <a:tileRect/>
            </a:gradFill>
            <a:ln>
              <a:noFill/>
            </a:ln>
            <a:effectLst>
              <a:innerShdw blurRad="889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p:cNvPicPr>
            <a:picLocks noChangeAspect="1"/>
          </p:cNvPicPr>
          <p:nvPr/>
        </p:nvPicPr>
        <p:blipFill>
          <a:blip r:embed="rId1" cstate="screen">
            <a:extLst>
              <a:ext uri="{BEBA8EAE-BF5A-486C-A8C5-ECC9F3942E4B}">
                <a14:imgProps xmlns:a14="http://schemas.microsoft.com/office/drawing/2010/main">
                  <a14:imgLayer r:embed="rId2">
                    <a14:imgEffect>
                      <a14:backgroundRemoval t="0" b="100000" l="0" r="100000"/>
                    </a14:imgEffect>
                  </a14:imgLayer>
                </a14:imgProps>
              </a:ext>
            </a:extLst>
          </a:blip>
          <a:stretch>
            <a:fillRect/>
          </a:stretch>
        </p:blipFill>
        <p:spPr>
          <a:xfrm>
            <a:off x="5127804" y="1438170"/>
            <a:ext cx="1936392" cy="1930811"/>
          </a:xfrm>
          <a:prstGeom prst="rect">
            <a:avLst/>
          </a:prstGeom>
        </p:spPr>
      </p:pic>
    </p:spTree>
  </p:cSld>
  <p:clrMapOvr>
    <a:masterClrMapping/>
  </p:clrMapOvr>
  <p:transition advTm="3977"/>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4000" y="173743"/>
            <a:ext cx="898070" cy="521970"/>
            <a:chOff x="-254000" y="201683"/>
            <a:chExt cx="898070" cy="521970"/>
          </a:xfrm>
        </p:grpSpPr>
        <p:sp>
          <p:nvSpPr>
            <p:cNvPr id="5" name="圆角矩形 4"/>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6</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701167" y="144940"/>
            <a:ext cx="1807210" cy="582295"/>
          </a:xfrm>
          <a:prstGeom prst="rect">
            <a:avLst/>
          </a:prstGeom>
          <a:noFill/>
        </p:spPr>
        <p:txBody>
          <a:bodyPr wrap="none" lIns="91436" tIns="45718" rIns="91436" bIns="45718"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参考文献</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621280" y="234950"/>
            <a:ext cx="11442700" cy="439420"/>
            <a:chOff x="2584397" y="217491"/>
            <a:chExt cx="10096500" cy="439541"/>
          </a:xfrm>
        </p:grpSpPr>
        <p:sp>
          <p:nvSpPr>
            <p:cNvPr id="4" name="圆角矩形 3"/>
            <p:cNvSpPr/>
            <p:nvPr/>
          </p:nvSpPr>
          <p:spPr>
            <a:xfrm>
              <a:off x="2584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圆角矩形 7"/>
            <p:cNvSpPr/>
            <p:nvPr/>
          </p:nvSpPr>
          <p:spPr>
            <a:xfrm flipV="1">
              <a:off x="2597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 name="图片 50"/>
          <p:cNvPicPr>
            <a:picLocks noChangeAspect="1"/>
          </p:cNvPicPr>
          <p:nvPr/>
        </p:nvPicPr>
        <p:blipFill rotWithShape="1">
          <a:blip r:embed="rId1" cstate="screen"/>
          <a:srcRect/>
          <a:stretch>
            <a:fillRect/>
          </a:stretch>
        </p:blipFill>
        <p:spPr>
          <a:xfrm>
            <a:off x="10733656" y="176254"/>
            <a:ext cx="1264639" cy="444778"/>
          </a:xfrm>
          <a:prstGeom prst="rect">
            <a:avLst/>
          </a:prstGeom>
        </p:spPr>
      </p:pic>
      <p:sp>
        <p:nvSpPr>
          <p:cNvPr id="14" name="文本框 13"/>
          <p:cNvSpPr txBox="1"/>
          <p:nvPr/>
        </p:nvSpPr>
        <p:spPr>
          <a:xfrm>
            <a:off x="249555" y="857885"/>
            <a:ext cx="11389995" cy="5763895"/>
          </a:xfrm>
          <a:prstGeom prst="rect">
            <a:avLst/>
          </a:prstGeom>
          <a:noFill/>
        </p:spPr>
        <p:txBody>
          <a:bodyPr wrap="square" rtlCol="0">
            <a:noAutofit/>
          </a:bodyPr>
          <a:p>
            <a:r>
              <a:rPr lang="en-US" altLang="zh-CN" sz="1300">
                <a:latin typeface="等线" panose="02010600030101010101" charset="-122"/>
                <a:ea typeface="等线" panose="02010600030101010101" charset="-122"/>
              </a:rPr>
              <a:t>[1] Mike Lewis, Yinhan Liu, Naman Goyal, Marjan Ghazvininejad, Abdelrahman Mohamed, Omer Levy, Veselin Stoyanov, and Luke Zettlemoyer, “Bart: Denoising sequence-to-sequence pre-training for natural language generation, translation, and comprehension,” in Proceedings of the 58th Annual Meeting of the Association for Computational Linguistics, 2020, pp. 7871–7880.</a:t>
            </a:r>
            <a:endParaRPr lang="en-US" altLang="zh-CN" sz="1300">
              <a:latin typeface="等线" panose="02010600030101010101" charset="-122"/>
              <a:ea typeface="等线" panose="02010600030101010101" charset="-122"/>
            </a:endParaRPr>
          </a:p>
          <a:p>
            <a:r>
              <a:rPr lang="en-US" altLang="zh-CN" sz="1300">
                <a:latin typeface="等线" panose="02010600030101010101" charset="-122"/>
                <a:ea typeface="等线" panose="02010600030101010101" charset="-122"/>
              </a:rPr>
              <a:t>[2] Cheng-Zhi Anna Huang, Ashish Vaswani, Jakob Uszkoreit, Ian Simon, Curtis Hawthorne, Noam Shazeer, Andrew M Dai, Matthew D Hoffman, Monica Dinculescu,and Douglas Eck, “Music transformer: Generating music with long-term structure,” in International Conference on Learning Representations, 2018.</a:t>
            </a:r>
            <a:endParaRPr lang="en-US" altLang="zh-CN" sz="1300">
              <a:latin typeface="等线" panose="02010600030101010101" charset="-122"/>
              <a:ea typeface="等线" panose="02010600030101010101" charset="-122"/>
            </a:endParaRPr>
          </a:p>
          <a:p>
            <a:r>
              <a:rPr lang="en-US" altLang="zh-CN" sz="1300">
                <a:latin typeface="等线" panose="02010600030101010101" charset="-122"/>
                <a:ea typeface="等线" panose="02010600030101010101" charset="-122"/>
              </a:rPr>
              <a:t>[3] Cheng-Zhi Anna Huang, Tim Cooijmans, Adam Roberts, Aaron Courville, and Douglas Eck, “Counterpoint by convolution,” in Proceedings of ISMIR 2017, 2017.</a:t>
            </a:r>
            <a:endParaRPr lang="en-US" altLang="zh-CN" sz="1300">
              <a:latin typeface="等线" panose="02010600030101010101" charset="-122"/>
              <a:ea typeface="等线" panose="02010600030101010101" charset="-122"/>
            </a:endParaRPr>
          </a:p>
          <a:p>
            <a:r>
              <a:rPr lang="en-US" altLang="zh-CN" sz="1300">
                <a:latin typeface="等线" panose="02010600030101010101" charset="-122"/>
                <a:ea typeface="等线" panose="02010600030101010101" charset="-122"/>
              </a:rPr>
              <a:t>[4] Sageev Oore, Ian Simon, Sander Dieleman, Douglas Eck, and Karen Simonyan, “This time with feeling: Learning expressive musical performance,” Neural Computing and Applications, vol. 32, pp. 955–967, 2020.</a:t>
            </a:r>
            <a:endParaRPr lang="en-US" altLang="zh-CN" sz="1300">
              <a:latin typeface="等线" panose="02010600030101010101" charset="-122"/>
              <a:ea typeface="等线" panose="02010600030101010101" charset="-122"/>
            </a:endParaRPr>
          </a:p>
          <a:p>
            <a:r>
              <a:rPr lang="en-US" altLang="zh-CN" sz="1300">
                <a:latin typeface="等线" panose="02010600030101010101" charset="-122"/>
                <a:ea typeface="等线" panose="02010600030101010101" charset="-122"/>
              </a:rPr>
              <a:t>[5] Yu-Siang Huang and Yi-Hsuan Yang, “Pop music tranformer: Generating music with rhythm and harmony,” arXiv preprint arXiv:2002.00212, 2020.</a:t>
            </a:r>
            <a:endParaRPr lang="en-US" altLang="zh-CN" sz="1300">
              <a:latin typeface="等线" panose="02010600030101010101" charset="-122"/>
              <a:ea typeface="等线" panose="02010600030101010101" charset="-122"/>
            </a:endParaRPr>
          </a:p>
          <a:p>
            <a:r>
              <a:rPr lang="en-US" altLang="zh-CN" sz="1300">
                <a:latin typeface="等线" panose="02010600030101010101" charset="-122"/>
                <a:ea typeface="等线" panose="02010600030101010101" charset="-122"/>
              </a:rPr>
              <a:t>[6] Wen-Yi Hsiao, Jen-Yu Liu, Yin-Cheng Yeh, and YiHsuan Yang, “Compound word transformer: Learning to compose full-song music over dynamic directed hypergraphs,” in Proceedings of the AAAI Conference on Artificial Intelligence, 2021, vol. 35, pp. 178–186.</a:t>
            </a:r>
            <a:endParaRPr lang="en-US" altLang="zh-CN" sz="1300">
              <a:latin typeface="等线" panose="02010600030101010101" charset="-122"/>
              <a:ea typeface="等线" panose="02010600030101010101" charset="-122"/>
            </a:endParaRPr>
          </a:p>
          <a:p>
            <a:r>
              <a:rPr lang="en-US" altLang="zh-CN" sz="1300">
                <a:latin typeface="等线" panose="02010600030101010101" charset="-122"/>
                <a:ea typeface="等线" panose="02010600030101010101" charset="-122"/>
              </a:rPr>
              <a:t>[7] Mingliang Zeng, Xu Tan, Rui Wang, Zeqian Ju, Tao Qin, and Tie-Yan Liu, “Musicbert: Symbolic music understanding with large-scale pre-training,” in Findings of the Association for Computational Linguistics: ACLIJCNLP 2021, 2021, pp. 791–800.</a:t>
            </a:r>
            <a:endParaRPr lang="en-US" altLang="zh-CN" sz="1300">
              <a:latin typeface="等线" panose="02010600030101010101" charset="-122"/>
              <a:ea typeface="等线" panose="02010600030101010101" charset="-122"/>
            </a:endParaRPr>
          </a:p>
          <a:p>
            <a:r>
              <a:rPr lang="en-US" altLang="zh-CN" sz="1300">
                <a:latin typeface="等线" panose="02010600030101010101" charset="-122"/>
                <a:ea typeface="等线" panose="02010600030101010101" charset="-122"/>
              </a:rPr>
              <a:t>[8] Yi-Hui Chou, I Chen, Chin-Jui Chang, Joann Ching, Yi-Hsuan Yang, et al., “Midibert-piano: large-scale pre-training for symbolic music understanding,” arXiv preprint arXiv:2107.05223, 2021.</a:t>
            </a:r>
            <a:endParaRPr lang="en-US" altLang="zh-CN" sz="1300">
              <a:latin typeface="等线" panose="02010600030101010101" charset="-122"/>
              <a:ea typeface="等线" panose="02010600030101010101" charset="-122"/>
            </a:endParaRPr>
          </a:p>
          <a:p>
            <a:r>
              <a:rPr lang="en-US" altLang="zh-CN" sz="1300">
                <a:latin typeface="等线" panose="02010600030101010101" charset="-122"/>
                <a:ea typeface="等线" panose="02010600030101010101" charset="-122"/>
              </a:rPr>
              <a:t>[9] Francesco Foscarin, Andrew Mcleod, Philippe Rigaux, Florent Jacquemard, and Masahiko Sakai, “Asap: a dataset of aligned scores and performances for piano transcription,” in International Society for Music Information Retrieval Conference, 2020, number CONF, pp. 534–541.</a:t>
            </a:r>
            <a:endParaRPr lang="en-US" altLang="zh-CN" sz="1300">
              <a:latin typeface="等线" panose="02010600030101010101" charset="-122"/>
              <a:ea typeface="等线" panose="02010600030101010101" charset="-122"/>
            </a:endParaRPr>
          </a:p>
          <a:p>
            <a:r>
              <a:rPr lang="en-US" altLang="zh-CN" sz="1300">
                <a:latin typeface="等线" panose="02010600030101010101" charset="-122"/>
                <a:ea typeface="等线" panose="02010600030101010101" charset="-122"/>
              </a:rPr>
              <a:t>[10] Ziyu Wang, Ke Chen, Junyan Jiang, Yiyi Zhang, Maoran Xu, Shuqi Dai, and Gus Xia, “POP909: A popsong dataset for music arrangement generation,” in Proceedings of the 21th International Society for Music Information Retrieval Conference, ISMIR 2020, Montreal, Canada, October 11-16, 2020, Julie Cumming, Jin Ha Lee, Brian McFee, Markus Schedl, Johanna Devaney, Cory McKay, Eva Zangerle, and Timothy de Reuse, Eds., 2020, pp. 38–45.</a:t>
            </a:r>
            <a:endParaRPr lang="en-US" altLang="zh-CN" sz="1300">
              <a:latin typeface="等线" panose="02010600030101010101" charset="-122"/>
              <a:ea typeface="等线" panose="02010600030101010101" charset="-122"/>
            </a:endParaRPr>
          </a:p>
          <a:p>
            <a:r>
              <a:rPr lang="en-US" altLang="zh-CN" sz="1300">
                <a:latin typeface="等线" panose="02010600030101010101" charset="-122"/>
                <a:ea typeface="等线" panose="02010600030101010101" charset="-122"/>
              </a:rPr>
              <a:t>[11] Qiuqiang Kong, Bochen Li, Xuchen Song, Yuan Wan, and Yuxuan Wang, “High-resolution piano transcription with pedals by regressing onset and offset times,” IEEE/ACM Transactions on Audio, Speech, and Language Processing, vol. 29, pp. 3707–3717, 2021</a:t>
            </a:r>
            <a:endParaRPr lang="en-US" altLang="zh-CN" sz="1300">
              <a:latin typeface="等线" panose="02010600030101010101" charset="-122"/>
              <a:ea typeface="等线" panose="02010600030101010101" charset="-122"/>
            </a:endParaRPr>
          </a:p>
          <a:p>
            <a:r>
              <a:rPr lang="en-US" altLang="zh-CN" sz="1300">
                <a:latin typeface="等线" panose="02010600030101010101" charset="-122"/>
                <a:ea typeface="等线" panose="02010600030101010101" charset="-122"/>
              </a:rPr>
              <a:t>[12] Hsiao-Tzu Hung, Joann Ching, Seungheon Doh, Nabin Kim, Juhan Nam, and Yi-Hsuan Yang, “Emopia: A multi-modal pop piano dataset for emotion recognition and emotion-based music generation,” in International Society for Music Information Retrieval Conference, ISMIR 2021. International Society for Music Information Retrieval, 2021.</a:t>
            </a:r>
            <a:endParaRPr lang="en-US" altLang="zh-CN" sz="1300">
              <a:latin typeface="等线" panose="02010600030101010101" charset="-122"/>
              <a:ea typeface="等线" panose="02010600030101010101" charset="-122"/>
            </a:endParaRPr>
          </a:p>
          <a:p>
            <a:r>
              <a:rPr lang="en-US" altLang="zh-CN" sz="1300">
                <a:latin typeface="等线" panose="02010600030101010101" charset="-122"/>
                <a:ea typeface="等线" panose="02010600030101010101" charset="-122"/>
              </a:rPr>
              <a:t>[13] Curtis Hawthorne, Andriy Stasyuk, Adam Roberts, Ian Simon, Cheng-Zhi Anna Huang, Sander Dieleman, Erich Elsen, Jesse Engel, and Douglas Eck, “Enabling factorized piano music modeling and generation with the MAESTRO dataset,” in International Conference on Learning Representations, 2019.</a:t>
            </a:r>
            <a:endParaRPr lang="en-US" altLang="zh-CN" sz="1300">
              <a:latin typeface="等线" panose="02010600030101010101" charset="-122"/>
              <a:ea typeface="等线" panose="02010600030101010101" charset="-122"/>
            </a:endParaRPr>
          </a:p>
          <a:p>
            <a:r>
              <a:rPr lang="en-US" altLang="zh-CN" sz="1300">
                <a:latin typeface="等线" panose="02010600030101010101" charset="-122"/>
                <a:ea typeface="等线" panose="02010600030101010101" charset="-122"/>
              </a:rPr>
              <a:t>[14] Qiuqiang Kong, Bochen Li, Jitong Chen, and Yuxuan Wang, “Giantmidi-piano: A large-scale midi dataset for classical piano music,” 2022. </a:t>
            </a:r>
            <a:endParaRPr lang="en-US" altLang="zh-CN" sz="1300">
              <a:latin typeface="等线" panose="02010600030101010101" charset="-122"/>
              <a:ea typeface="等线" panose="02010600030101010101" charset="-122"/>
            </a:endParaRPr>
          </a:p>
        </p:txBody>
      </p:sp>
    </p:spTree>
  </p:cSld>
  <p:clrMapOvr>
    <a:masterClrMapping/>
  </p:clrMapOvr>
  <p:transition advTm="1769"/>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1" cstate="screen"/>
          <a:srcRect/>
          <a:stretch>
            <a:fillRect/>
          </a:stretch>
        </p:blipFill>
        <p:spPr>
          <a:xfrm>
            <a:off x="6321176" y="2686649"/>
            <a:ext cx="5870824" cy="1542449"/>
          </a:xfrm>
          <a:prstGeom prst="rect">
            <a:avLst/>
          </a:prstGeom>
        </p:spPr>
      </p:pic>
      <p:sp>
        <p:nvSpPr>
          <p:cNvPr id="11" name="矩形 10"/>
          <p:cNvSpPr/>
          <p:nvPr/>
        </p:nvSpPr>
        <p:spPr>
          <a:xfrm>
            <a:off x="2857500" y="2686049"/>
            <a:ext cx="9334500" cy="1543049"/>
          </a:xfrm>
          <a:prstGeom prst="rect">
            <a:avLst/>
          </a:prstGeom>
          <a:gradFill flip="none" rotWithShape="1">
            <a:gsLst>
              <a:gs pos="35000">
                <a:srgbClr val="014924"/>
              </a:gs>
              <a:gs pos="0">
                <a:srgbClr val="014924"/>
              </a:gs>
              <a:gs pos="59000">
                <a:srgbClr val="014924">
                  <a:alpha val="95000"/>
                </a:srgbClr>
              </a:gs>
              <a:gs pos="77000">
                <a:srgbClr val="014924">
                  <a:alpha val="70000"/>
                </a:srgbClr>
              </a:gs>
              <a:gs pos="100000">
                <a:srgbClr val="014924">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123950" y="2686050"/>
            <a:ext cx="1543050" cy="1543050"/>
            <a:chOff x="1123950" y="2686050"/>
            <a:chExt cx="1543050" cy="1543050"/>
          </a:xfrm>
          <a:solidFill>
            <a:srgbClr val="014924"/>
          </a:solidFill>
        </p:grpSpPr>
        <p:sp>
          <p:nvSpPr>
            <p:cNvPr id="10" name="矩形 9"/>
            <p:cNvSpPr/>
            <p:nvPr/>
          </p:nvSpPr>
          <p:spPr>
            <a:xfrm>
              <a:off x="1123950" y="2686050"/>
              <a:ext cx="1543050" cy="1543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407285" y="2903577"/>
              <a:ext cx="976380" cy="1107996"/>
            </a:xfrm>
            <a:prstGeom prst="rect">
              <a:avLst/>
            </a:prstGeom>
            <a:grpFill/>
          </p:spPr>
          <p:txBody>
            <a:bodyPr wrap="square" rtlCol="0">
              <a:spAutoFit/>
            </a:bodyPr>
            <a:lstStyle/>
            <a:p>
              <a:pPr algn="ctr"/>
              <a:r>
                <a:rPr lang="en-US" altLang="zh-CN" sz="6600" b="1" dirty="0">
                  <a:solidFill>
                    <a:schemeClr val="bg1"/>
                  </a:solidFill>
                  <a:latin typeface="微软雅黑" panose="020B0503020204020204" pitchFamily="34" charset="-122"/>
                  <a:ea typeface="微软雅黑" panose="020B0503020204020204" pitchFamily="34" charset="-122"/>
                </a:rPr>
                <a:t>1</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grpSp>
      <p:sp>
        <p:nvSpPr>
          <p:cNvPr id="15" name="文本框 14"/>
          <p:cNvSpPr txBox="1"/>
          <p:nvPr/>
        </p:nvSpPr>
        <p:spPr>
          <a:xfrm>
            <a:off x="2947160" y="2905498"/>
            <a:ext cx="3534410" cy="1105535"/>
          </a:xfrm>
          <a:prstGeom prst="rect">
            <a:avLst/>
          </a:prstGeom>
          <a:noFill/>
        </p:spPr>
        <p:txBody>
          <a:bodyPr wrap="none" lIns="91436" tIns="45718" rIns="91436" bIns="45718" rtlCol="0">
            <a:spAutoFit/>
          </a:bodyPr>
          <a:lstStyle/>
          <a:p>
            <a:r>
              <a:rPr lang="zh-CN" altLang="en-US" sz="6600" dirty="0">
                <a:solidFill>
                  <a:schemeClr val="bg1"/>
                </a:solidFill>
                <a:latin typeface="微软雅黑" panose="020B0503020204020204" pitchFamily="34" charset="-122"/>
                <a:ea typeface="微软雅黑" panose="020B0503020204020204" pitchFamily="34" charset="-122"/>
              </a:rPr>
              <a:t>项目概述</a:t>
            </a:r>
            <a:endParaRPr lang="zh-CN" altLang="en-US" sz="6600" dirty="0">
              <a:solidFill>
                <a:schemeClr val="bg1"/>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rotWithShape="1">
          <a:blip r:embed="rId2" cstate="screen"/>
          <a:srcRect/>
          <a:stretch>
            <a:fillRect/>
          </a:stretch>
        </p:blipFill>
        <p:spPr>
          <a:xfrm>
            <a:off x="9815333" y="135922"/>
            <a:ext cx="2376667" cy="734513"/>
          </a:xfrm>
          <a:prstGeom prst="rect">
            <a:avLst/>
          </a:prstGeom>
        </p:spPr>
      </p:pic>
      <p:sp>
        <p:nvSpPr>
          <p:cNvPr id="5" name="灯片编号占位符 4"/>
          <p:cNvSpPr>
            <a:spLocks noGrp="1"/>
          </p:cNvSpPr>
          <p:nvPr>
            <p:ph type="sldNum" sz="quarter" idx="12"/>
          </p:nvPr>
        </p:nvSpPr>
        <p:spPr/>
        <p:txBody>
          <a:bodyPr/>
          <a:p>
            <a:fld id="{01635508-54A0-4FB0-A4C5-6467DE85E924}" type="slidenum">
              <a:rPr lang="zh-CN" altLang="en-US" smtClean="0"/>
            </a:fld>
            <a:endParaRPr lang="zh-CN" altLang="en-US"/>
          </a:p>
        </p:txBody>
      </p:sp>
    </p:spTree>
  </p:cSld>
  <p:clrMapOvr>
    <a:masterClrMapping/>
  </p:clrMapOvr>
  <p:transition advTm="127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54000" y="201683"/>
            <a:ext cx="898070" cy="523220"/>
            <a:chOff x="-254000" y="201683"/>
            <a:chExt cx="898070" cy="523220"/>
          </a:xfrm>
          <a:solidFill>
            <a:srgbClr val="C00000"/>
          </a:solidFill>
        </p:grpSpPr>
        <p:sp>
          <p:nvSpPr>
            <p:cNvPr id="5" name="圆角矩形 4"/>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706" y="201683"/>
              <a:ext cx="467694" cy="52322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701167" y="144940"/>
            <a:ext cx="1807210" cy="582295"/>
          </a:xfrm>
          <a:prstGeom prst="rect">
            <a:avLst/>
          </a:prstGeom>
          <a:noFill/>
        </p:spPr>
        <p:txBody>
          <a:bodyPr wrap="none" lIns="91436" tIns="45718" rIns="91436" bIns="45718" rtlCol="0">
            <a:spAutoFit/>
          </a:bodyPr>
          <a:lstStyle/>
          <a:p>
            <a:pPr algn="l"/>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sym typeface="+mn-ea"/>
              </a:rPr>
              <a:t>项目概述</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2584397" y="217491"/>
            <a:ext cx="10096500" cy="439541"/>
            <a:chOff x="2584397" y="217491"/>
            <a:chExt cx="10096500" cy="439541"/>
          </a:xfrm>
          <a:solidFill>
            <a:srgbClr val="C00000"/>
          </a:solidFill>
        </p:grpSpPr>
        <p:sp>
          <p:nvSpPr>
            <p:cNvPr id="4" name="圆角矩形 3"/>
            <p:cNvSpPr/>
            <p:nvPr/>
          </p:nvSpPr>
          <p:spPr>
            <a:xfrm>
              <a:off x="2584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flipV="1">
              <a:off x="2597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1207135" y="732155"/>
            <a:ext cx="9338945" cy="2167255"/>
          </a:xfrm>
          <a:prstGeom prst="rect">
            <a:avLst/>
          </a:prstGeom>
        </p:spPr>
        <p:txBody>
          <a:bodyPr wrap="square" lIns="91438" tIns="45719" rIns="91438" bIns="45719">
            <a:spAutoFit/>
          </a:bodyPr>
          <a:lstStyle/>
          <a:p>
            <a:pPr indent="457200">
              <a:lnSpc>
                <a:spcPct val="150000"/>
              </a:lnSpc>
            </a:pPr>
            <a:r>
              <a:rPr dirty="0">
                <a:solidFill>
                  <a:schemeClr val="tx1"/>
                </a:solidFill>
                <a:latin typeface="等线" panose="02010600030101010101" charset="-122"/>
                <a:ea typeface="等线" panose="02010600030101010101" charset="-122"/>
                <a:cs typeface="等线" panose="02010600030101010101" charset="-122"/>
              </a:rPr>
              <a:t>本项目旨在构建一种基于自然语言处理（Natural Language Processing，NLP）中的BART</a:t>
            </a:r>
            <a:r>
              <a:rPr lang="en-US" baseline="30000" dirty="0">
                <a:solidFill>
                  <a:schemeClr val="tx1"/>
                </a:solidFill>
                <a:latin typeface="等线" panose="02010600030101010101" charset="-122"/>
                <a:ea typeface="等线" panose="02010600030101010101" charset="-122"/>
                <a:cs typeface="等线" panose="02010600030101010101" charset="-122"/>
              </a:rPr>
              <a:t>[1]</a:t>
            </a:r>
            <a:r>
              <a:rPr dirty="0">
                <a:solidFill>
                  <a:schemeClr val="tx1"/>
                </a:solidFill>
                <a:latin typeface="等线" panose="02010600030101010101" charset="-122"/>
                <a:ea typeface="等线" panose="02010600030101010101" charset="-122"/>
                <a:cs typeface="等线" panose="02010600030101010101" charset="-122"/>
              </a:rPr>
              <a:t>（Bidirectional and Auto-Regressive Transformer）模型的音乐生成模型</a:t>
            </a:r>
            <a:r>
              <a:rPr b="1" dirty="0">
                <a:solidFill>
                  <a:schemeClr val="tx1"/>
                </a:solidFill>
                <a:latin typeface="等线" panose="02010600030101010101" charset="-122"/>
                <a:ea typeface="等线" panose="02010600030101010101" charset="-122"/>
                <a:cs typeface="等线" panose="02010600030101010101" charset="-122"/>
              </a:rPr>
              <a:t>PianoBART</a:t>
            </a:r>
            <a:r>
              <a:rPr dirty="0">
                <a:solidFill>
                  <a:schemeClr val="tx1"/>
                </a:solidFill>
                <a:latin typeface="等线" panose="02010600030101010101" charset="-122"/>
                <a:ea typeface="等线" panose="02010600030101010101" charset="-122"/>
                <a:cs typeface="等线" panose="02010600030101010101" charset="-122"/>
              </a:rPr>
              <a:t>。</a:t>
            </a:r>
            <a:r>
              <a:rPr lang="zh-CN" dirty="0">
                <a:solidFill>
                  <a:schemeClr val="tx1"/>
                </a:solidFill>
                <a:latin typeface="等线" panose="02010600030101010101" charset="-122"/>
                <a:ea typeface="等线" panose="02010600030101010101" charset="-122"/>
                <a:cs typeface="等线" panose="02010600030101010101" charset="-122"/>
              </a:rPr>
              <a:t>项目组在</a:t>
            </a:r>
            <a:r>
              <a:rPr dirty="0">
                <a:solidFill>
                  <a:schemeClr val="tx1"/>
                </a:solidFill>
                <a:latin typeface="等线" panose="02010600030101010101" charset="-122"/>
                <a:ea typeface="等线" panose="02010600030101010101" charset="-122"/>
                <a:cs typeface="等线" panose="02010600030101010101" charset="-122"/>
              </a:rPr>
              <a:t>钢琴MIDI数据集上对该模型进行预训练，并将其应用于多项下游任务，例如自动音乐生成和音乐情感分类等。该项目不仅是首次将NLP中的BART模型引入音乐生成领域，还设计了适合音乐信息的随机预训练方法，以实现更好的模型性能。</a:t>
            </a:r>
            <a:endParaRPr dirty="0">
              <a:solidFill>
                <a:schemeClr val="tx1"/>
              </a:solidFill>
              <a:latin typeface="等线" panose="02010600030101010101" charset="-122"/>
              <a:ea typeface="等线" panose="02010600030101010101" charset="-122"/>
              <a:cs typeface="等线" panose="02010600030101010101" charset="-122"/>
            </a:endParaRPr>
          </a:p>
        </p:txBody>
      </p:sp>
      <p:pic>
        <p:nvPicPr>
          <p:cNvPr id="18" name="图片 17"/>
          <p:cNvPicPr>
            <a:picLocks noChangeAspect="1"/>
          </p:cNvPicPr>
          <p:nvPr/>
        </p:nvPicPr>
        <p:blipFill rotWithShape="1">
          <a:blip r:embed="rId1" cstate="screen"/>
          <a:srcRect/>
          <a:stretch>
            <a:fillRect/>
          </a:stretch>
        </p:blipFill>
        <p:spPr>
          <a:xfrm>
            <a:off x="10733656" y="176254"/>
            <a:ext cx="1264639" cy="444778"/>
          </a:xfrm>
          <a:prstGeom prst="rect">
            <a:avLst/>
          </a:prstGeom>
        </p:spPr>
      </p:pic>
      <p:sp>
        <p:nvSpPr>
          <p:cNvPr id="10" name="文本框 9"/>
          <p:cNvSpPr txBox="1"/>
          <p:nvPr/>
        </p:nvSpPr>
        <p:spPr>
          <a:xfrm>
            <a:off x="7183120" y="6394450"/>
            <a:ext cx="2160905" cy="275590"/>
          </a:xfrm>
          <a:prstGeom prst="rect">
            <a:avLst/>
          </a:prstGeom>
          <a:noFill/>
        </p:spPr>
        <p:txBody>
          <a:bodyPr wrap="square" rtlCol="0">
            <a:spAutoFit/>
          </a:bodyPr>
          <a:lstStyle/>
          <a:p>
            <a:r>
              <a:rPr lang="zh-CN" altLang="en-US" sz="1200" b="1">
                <a:latin typeface="等线" panose="02010600030101010101" charset="-122"/>
                <a:ea typeface="等线" panose="02010600030101010101" charset="-122"/>
                <a:cs typeface="等线" panose="02010600030101010101" charset="-122"/>
              </a:rPr>
              <a:t>图</a:t>
            </a:r>
            <a:r>
              <a:rPr lang="en-US" altLang="zh-CN" sz="1200" b="1">
                <a:latin typeface="等线" panose="02010600030101010101" charset="-122"/>
                <a:ea typeface="等线" panose="02010600030101010101" charset="-122"/>
                <a:cs typeface="等线" panose="02010600030101010101" charset="-122"/>
              </a:rPr>
              <a:t>1.1 </a:t>
            </a:r>
            <a:r>
              <a:rPr lang="en-US" sz="1200" b="1">
                <a:latin typeface="等线" panose="02010600030101010101" charset="-122"/>
                <a:ea typeface="等线" panose="02010600030101010101" charset="-122"/>
                <a:cs typeface="等线" panose="02010600030101010101" charset="-122"/>
              </a:rPr>
              <a:t>PianoBART</a:t>
            </a:r>
            <a:r>
              <a:rPr lang="zh-CN" altLang="en-US" sz="1200" b="1">
                <a:latin typeface="等线" panose="02010600030101010101" charset="-122"/>
                <a:ea typeface="等线" panose="02010600030101010101" charset="-122"/>
                <a:cs typeface="等线" panose="02010600030101010101" charset="-122"/>
              </a:rPr>
              <a:t>生成的音乐</a:t>
            </a:r>
            <a:endParaRPr lang="zh-CN" altLang="en-US" sz="1200" b="1">
              <a:latin typeface="等线" panose="02010600030101010101" charset="-122"/>
              <a:ea typeface="等线" panose="02010600030101010101" charset="-122"/>
              <a:cs typeface="等线" panose="02010600030101010101" charset="-122"/>
            </a:endParaRPr>
          </a:p>
        </p:txBody>
      </p:sp>
      <p:pic>
        <p:nvPicPr>
          <p:cNvPr id="3" name="图片 2"/>
          <p:cNvPicPr>
            <a:picLocks noChangeAspect="1"/>
          </p:cNvPicPr>
          <p:nvPr>
            <p:custDataLst>
              <p:tags r:id="rId2"/>
            </p:custDataLst>
          </p:nvPr>
        </p:nvPicPr>
        <p:blipFill>
          <a:blip r:embed="rId3"/>
          <a:stretch>
            <a:fillRect/>
          </a:stretch>
        </p:blipFill>
        <p:spPr>
          <a:xfrm>
            <a:off x="1350645" y="2847975"/>
            <a:ext cx="5470525" cy="3822065"/>
          </a:xfrm>
          <a:prstGeom prst="rect">
            <a:avLst/>
          </a:prstGeom>
        </p:spPr>
      </p:pic>
      <p:sp>
        <p:nvSpPr>
          <p:cNvPr id="11" name="灯片编号占位符 10"/>
          <p:cNvSpPr>
            <a:spLocks noGrp="1"/>
          </p:cNvSpPr>
          <p:nvPr>
            <p:ph type="sldNum" sz="quarter" idx="12"/>
          </p:nvPr>
        </p:nvSpPr>
        <p:spPr/>
        <p:txBody>
          <a:bodyPr/>
          <a:p>
            <a:fld id="{01635508-54A0-4FB0-A4C5-6467DE85E924}" type="slidenum">
              <a:rPr lang="zh-CN" altLang="en-US" smtClean="0"/>
            </a:fld>
            <a:endParaRPr lang="zh-CN" altLang="en-US"/>
          </a:p>
        </p:txBody>
      </p:sp>
    </p:spTree>
  </p:cSld>
  <p:clrMapOvr>
    <a:masterClrMapping/>
  </p:clrMapOvr>
  <p:transition advTm="26139"/>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cstate="screen"/>
          <a:srcRect/>
          <a:stretch>
            <a:fillRect/>
          </a:stretch>
        </p:blipFill>
        <p:spPr>
          <a:xfrm>
            <a:off x="6321176" y="2686649"/>
            <a:ext cx="5870824" cy="1542449"/>
          </a:xfrm>
          <a:prstGeom prst="rect">
            <a:avLst/>
          </a:prstGeom>
        </p:spPr>
      </p:pic>
      <p:sp>
        <p:nvSpPr>
          <p:cNvPr id="18" name="矩形 17"/>
          <p:cNvSpPr/>
          <p:nvPr/>
        </p:nvSpPr>
        <p:spPr>
          <a:xfrm>
            <a:off x="2857500" y="2686049"/>
            <a:ext cx="9334500" cy="1543049"/>
          </a:xfrm>
          <a:prstGeom prst="rect">
            <a:avLst/>
          </a:prstGeom>
          <a:gradFill flip="none" rotWithShape="1">
            <a:gsLst>
              <a:gs pos="35000">
                <a:srgbClr val="014924"/>
              </a:gs>
              <a:gs pos="0">
                <a:srgbClr val="014924"/>
              </a:gs>
              <a:gs pos="59000">
                <a:srgbClr val="014924">
                  <a:alpha val="95000"/>
                </a:srgbClr>
              </a:gs>
              <a:gs pos="77000">
                <a:srgbClr val="014924">
                  <a:alpha val="70000"/>
                </a:srgbClr>
              </a:gs>
              <a:gs pos="100000">
                <a:srgbClr val="014924">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123950" y="2686050"/>
            <a:ext cx="1543050" cy="1543050"/>
            <a:chOff x="1123950" y="2686050"/>
            <a:chExt cx="1543050" cy="1543050"/>
          </a:xfrm>
          <a:solidFill>
            <a:srgbClr val="014924"/>
          </a:solidFill>
        </p:grpSpPr>
        <p:sp>
          <p:nvSpPr>
            <p:cNvPr id="9" name="矩形 8"/>
            <p:cNvSpPr/>
            <p:nvPr/>
          </p:nvSpPr>
          <p:spPr>
            <a:xfrm>
              <a:off x="1123950" y="2686050"/>
              <a:ext cx="1543050" cy="1543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407285" y="2903577"/>
              <a:ext cx="976380" cy="1107996"/>
            </a:xfrm>
            <a:prstGeom prst="rect">
              <a:avLst/>
            </a:prstGeom>
            <a:grpFill/>
          </p:spPr>
          <p:txBody>
            <a:bodyPr wrap="square" rtlCol="0">
              <a:spAutoFit/>
            </a:bodyPr>
            <a:lstStyle/>
            <a:p>
              <a:pPr algn="ctr"/>
              <a:r>
                <a:rPr lang="en-US" altLang="zh-CN" sz="6600" b="1" dirty="0">
                  <a:solidFill>
                    <a:schemeClr val="bg1"/>
                  </a:solidFill>
                  <a:latin typeface="微软雅黑" panose="020B0503020204020204" pitchFamily="34" charset="-122"/>
                  <a:ea typeface="微软雅黑" panose="020B0503020204020204" pitchFamily="34" charset="-122"/>
                </a:rPr>
                <a:t>2</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grpSp>
      <p:sp>
        <p:nvSpPr>
          <p:cNvPr id="16" name="文本框 15"/>
          <p:cNvSpPr txBox="1"/>
          <p:nvPr/>
        </p:nvSpPr>
        <p:spPr>
          <a:xfrm>
            <a:off x="2969895" y="2905760"/>
            <a:ext cx="3982085" cy="1105535"/>
          </a:xfrm>
          <a:prstGeom prst="rect">
            <a:avLst/>
          </a:prstGeom>
          <a:noFill/>
        </p:spPr>
        <p:txBody>
          <a:bodyPr wrap="square" lIns="91436" tIns="45718" rIns="91436" bIns="45718" rtlCol="0">
            <a:spAutoFit/>
          </a:bodyPr>
          <a:lstStyle/>
          <a:p>
            <a:r>
              <a:rPr lang="zh-CN" altLang="en-US" sz="6600" dirty="0">
                <a:solidFill>
                  <a:schemeClr val="bg1"/>
                </a:solidFill>
                <a:latin typeface="等线" panose="02010600030101010101" charset="-122"/>
                <a:ea typeface="等线" panose="02010600030101010101" charset="-122"/>
              </a:rPr>
              <a:t>研究背景</a:t>
            </a:r>
            <a:endParaRPr lang="zh-CN" altLang="en-US" sz="6600" dirty="0">
              <a:solidFill>
                <a:schemeClr val="bg1"/>
              </a:solidFill>
              <a:latin typeface="等线" panose="02010600030101010101" charset="-122"/>
              <a:ea typeface="等线" panose="02010600030101010101" charset="-122"/>
            </a:endParaRPr>
          </a:p>
        </p:txBody>
      </p:sp>
      <p:pic>
        <p:nvPicPr>
          <p:cNvPr id="12" name="图片 11"/>
          <p:cNvPicPr>
            <a:picLocks noChangeAspect="1"/>
          </p:cNvPicPr>
          <p:nvPr/>
        </p:nvPicPr>
        <p:blipFill rotWithShape="1">
          <a:blip r:embed="rId2" cstate="screen"/>
          <a:srcRect/>
          <a:stretch>
            <a:fillRect/>
          </a:stretch>
        </p:blipFill>
        <p:spPr>
          <a:xfrm>
            <a:off x="9815333" y="135922"/>
            <a:ext cx="2376667" cy="734513"/>
          </a:xfrm>
          <a:prstGeom prst="rect">
            <a:avLst/>
          </a:prstGeom>
        </p:spPr>
      </p:pic>
      <p:sp>
        <p:nvSpPr>
          <p:cNvPr id="5" name="灯片编号占位符 4"/>
          <p:cNvSpPr>
            <a:spLocks noGrp="1"/>
          </p:cNvSpPr>
          <p:nvPr>
            <p:ph type="sldNum" sz="quarter" idx="12"/>
          </p:nvPr>
        </p:nvSpPr>
        <p:spPr/>
        <p:txBody>
          <a:bodyPr/>
          <a:p>
            <a:fld id="{01635508-54A0-4FB0-A4C5-6467DE85E924}" type="slidenum">
              <a:rPr lang="zh-CN" altLang="en-US" smtClean="0"/>
            </a:fld>
            <a:endParaRPr lang="zh-CN" altLang="en-US"/>
          </a:p>
        </p:txBody>
      </p:sp>
    </p:spTree>
  </p:cSld>
  <p:clrMapOvr>
    <a:masterClrMapping/>
  </p:clrMapOvr>
  <p:transition advTm="1484"/>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254000" y="201683"/>
            <a:ext cx="898070" cy="521970"/>
            <a:chOff x="-254000" y="201683"/>
            <a:chExt cx="898070" cy="521970"/>
          </a:xfrm>
        </p:grpSpPr>
        <p:sp>
          <p:nvSpPr>
            <p:cNvPr id="29" name="圆角矩形 28"/>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9"/>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31" name="文本框 30"/>
          <p:cNvSpPr txBox="1"/>
          <p:nvPr/>
        </p:nvSpPr>
        <p:spPr>
          <a:xfrm>
            <a:off x="701167" y="144940"/>
            <a:ext cx="1826133" cy="584771"/>
          </a:xfrm>
          <a:prstGeom prst="rect">
            <a:avLst/>
          </a:prstGeom>
          <a:noFill/>
        </p:spPr>
        <p:txBody>
          <a:bodyPr wrap="none" lIns="91436" tIns="45718" rIns="91436" bIns="45718"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研究背景</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2" name="组合 31"/>
          <p:cNvGrpSpPr/>
          <p:nvPr/>
        </p:nvGrpSpPr>
        <p:grpSpPr>
          <a:xfrm>
            <a:off x="2584397" y="217491"/>
            <a:ext cx="10096500" cy="439541"/>
            <a:chOff x="2584397" y="217491"/>
            <a:chExt cx="10096500" cy="439541"/>
          </a:xfrm>
        </p:grpSpPr>
        <p:sp>
          <p:nvSpPr>
            <p:cNvPr id="33" name="圆角矩形 32"/>
            <p:cNvSpPr/>
            <p:nvPr/>
          </p:nvSpPr>
          <p:spPr>
            <a:xfrm>
              <a:off x="2584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flipV="1">
              <a:off x="2597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0" name="图片 39"/>
          <p:cNvPicPr>
            <a:picLocks noChangeAspect="1"/>
          </p:cNvPicPr>
          <p:nvPr/>
        </p:nvPicPr>
        <p:blipFill rotWithShape="1">
          <a:blip r:embed="rId1" cstate="screen"/>
          <a:srcRect/>
          <a:stretch>
            <a:fillRect/>
          </a:stretch>
        </p:blipFill>
        <p:spPr>
          <a:xfrm>
            <a:off x="10733656" y="176254"/>
            <a:ext cx="1264639" cy="444778"/>
          </a:xfrm>
          <a:prstGeom prst="rect">
            <a:avLst/>
          </a:prstGeom>
        </p:spPr>
      </p:pic>
      <p:sp>
        <p:nvSpPr>
          <p:cNvPr id="6" name="灯片编号占位符 5"/>
          <p:cNvSpPr>
            <a:spLocks noGrp="1"/>
          </p:cNvSpPr>
          <p:nvPr>
            <p:ph type="sldNum" sz="quarter" idx="12"/>
          </p:nvPr>
        </p:nvSpPr>
        <p:spPr/>
        <p:txBody>
          <a:bodyPr/>
          <a:p>
            <a:fld id="{01635508-54A0-4FB0-A4C5-6467DE85E924}" type="slidenum">
              <a:rPr lang="zh-CN" altLang="en-US" smtClean="0"/>
            </a:fld>
            <a:endParaRPr lang="zh-CN" altLang="en-US"/>
          </a:p>
        </p:txBody>
      </p:sp>
      <p:sp>
        <p:nvSpPr>
          <p:cNvPr id="4" name="文本框 3"/>
          <p:cNvSpPr txBox="1"/>
          <p:nvPr>
            <p:custDataLst>
              <p:tags r:id="rId2"/>
            </p:custDataLst>
          </p:nvPr>
        </p:nvSpPr>
        <p:spPr>
          <a:xfrm>
            <a:off x="643890" y="732155"/>
            <a:ext cx="4972050" cy="521970"/>
          </a:xfrm>
          <a:prstGeom prst="rect">
            <a:avLst/>
          </a:prstGeom>
          <a:noFill/>
        </p:spPr>
        <p:txBody>
          <a:bodyPr wrap="square" rtlCol="0">
            <a:spAutoFit/>
          </a:bodyPr>
          <a:p>
            <a:r>
              <a:rPr lang="en-US" altLang="zh-CN" sz="2800" b="1">
                <a:latin typeface="等线" panose="02010600030101010101" charset="-122"/>
                <a:ea typeface="等线" panose="02010600030101010101" charset="-122"/>
                <a:cs typeface="等线" panose="02010600030101010101" charset="-122"/>
              </a:rPr>
              <a:t>2.1  </a:t>
            </a:r>
            <a:r>
              <a:rPr lang="zh-CN" altLang="en-US" sz="2800" b="1">
                <a:latin typeface="等线" panose="02010600030101010101" charset="-122"/>
                <a:ea typeface="等线" panose="02010600030101010101" charset="-122"/>
                <a:cs typeface="等线" panose="02010600030101010101" charset="-122"/>
              </a:rPr>
              <a:t>研究意义</a:t>
            </a:r>
            <a:endParaRPr lang="zh-CN" altLang="en-US" sz="2800" b="1">
              <a:latin typeface="等线" panose="02010600030101010101" charset="-122"/>
              <a:ea typeface="等线" panose="02010600030101010101" charset="-122"/>
              <a:cs typeface="等线" panose="02010600030101010101" charset="-122"/>
            </a:endParaRPr>
          </a:p>
        </p:txBody>
      </p:sp>
      <p:pic>
        <p:nvPicPr>
          <p:cNvPr id="18" name="图片 17"/>
          <p:cNvPicPr>
            <a:picLocks noChangeAspect="1"/>
          </p:cNvPicPr>
          <p:nvPr>
            <p:custDataLst>
              <p:tags r:id="rId3"/>
            </p:custDataLst>
          </p:nvPr>
        </p:nvPicPr>
        <p:blipFill>
          <a:blip r:embed="rId4"/>
          <a:stretch>
            <a:fillRect/>
          </a:stretch>
        </p:blipFill>
        <p:spPr>
          <a:xfrm>
            <a:off x="6800704" y="1527175"/>
            <a:ext cx="3378835" cy="1833245"/>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6800704" y="3296920"/>
            <a:ext cx="3379470" cy="1542415"/>
          </a:xfrm>
          <a:prstGeom prst="rect">
            <a:avLst/>
          </a:prstGeom>
        </p:spPr>
      </p:pic>
      <p:pic>
        <p:nvPicPr>
          <p:cNvPr id="21" name="图片 20"/>
          <p:cNvPicPr>
            <a:picLocks noChangeAspect="1"/>
          </p:cNvPicPr>
          <p:nvPr>
            <p:custDataLst>
              <p:tags r:id="rId7"/>
            </p:custDataLst>
          </p:nvPr>
        </p:nvPicPr>
        <p:blipFill>
          <a:blip r:embed="rId8"/>
          <a:stretch>
            <a:fillRect/>
          </a:stretch>
        </p:blipFill>
        <p:spPr>
          <a:xfrm>
            <a:off x="6800069" y="4839335"/>
            <a:ext cx="3378835" cy="1487170"/>
          </a:xfrm>
          <a:prstGeom prst="rect">
            <a:avLst/>
          </a:prstGeom>
        </p:spPr>
      </p:pic>
      <p:sp>
        <p:nvSpPr>
          <p:cNvPr id="23" name="文本框 22"/>
          <p:cNvSpPr txBox="1"/>
          <p:nvPr>
            <p:custDataLst>
              <p:tags r:id="rId9"/>
            </p:custDataLst>
          </p:nvPr>
        </p:nvSpPr>
        <p:spPr>
          <a:xfrm>
            <a:off x="10179050" y="2339975"/>
            <a:ext cx="2012950" cy="368300"/>
          </a:xfrm>
          <a:prstGeom prst="rect">
            <a:avLst/>
          </a:prstGeom>
          <a:noFill/>
        </p:spPr>
        <p:txBody>
          <a:bodyPr wrap="square" rtlCol="0">
            <a:spAutoFit/>
          </a:bodyPr>
          <a:p>
            <a:r>
              <a:rPr lang="en-US" altLang="zh-CN" b="1" dirty="0" err="1">
                <a:latin typeface="等线" panose="02010600030101010101" charset="-122"/>
                <a:ea typeface="等线" panose="02010600030101010101" charset="-122"/>
              </a:rPr>
              <a:t>Midibert</a:t>
            </a:r>
            <a:r>
              <a:rPr lang="en-US" altLang="zh-CN" b="1" dirty="0">
                <a:latin typeface="等线" panose="02010600030101010101" charset="-122"/>
                <a:ea typeface="等线" panose="02010600030101010101" charset="-122"/>
              </a:rPr>
              <a:t>-piano</a:t>
            </a:r>
            <a:r>
              <a:rPr lang="en-US" altLang="zh-CN" baseline="30000" dirty="0">
                <a:latin typeface="等线" panose="02010600030101010101" charset="-122"/>
                <a:ea typeface="等线" panose="02010600030101010101" charset="-122"/>
              </a:rPr>
              <a:t>[8]</a:t>
            </a:r>
            <a:endParaRPr lang="zh-CN" altLang="en-US" baseline="30000" dirty="0">
              <a:latin typeface="等线" panose="02010600030101010101" charset="-122"/>
              <a:ea typeface="等线" panose="02010600030101010101" charset="-122"/>
            </a:endParaRPr>
          </a:p>
        </p:txBody>
      </p:sp>
      <p:sp>
        <p:nvSpPr>
          <p:cNvPr id="24" name="文本框 23"/>
          <p:cNvSpPr txBox="1"/>
          <p:nvPr>
            <p:custDataLst>
              <p:tags r:id="rId10"/>
            </p:custDataLst>
          </p:nvPr>
        </p:nvSpPr>
        <p:spPr>
          <a:xfrm>
            <a:off x="10176558" y="3898900"/>
            <a:ext cx="1720137" cy="368300"/>
          </a:xfrm>
          <a:prstGeom prst="rect">
            <a:avLst/>
          </a:prstGeom>
          <a:noFill/>
        </p:spPr>
        <p:txBody>
          <a:bodyPr wrap="square" rtlCol="0">
            <a:spAutoFit/>
          </a:bodyPr>
          <a:p>
            <a:pPr algn="l"/>
            <a:r>
              <a:rPr lang="en-US" altLang="zh-CN" b="1" dirty="0" err="1" smtClean="0">
                <a:latin typeface="等线" panose="02010600030101010101" charset="-122"/>
                <a:ea typeface="等线" panose="02010600030101010101" charset="-122"/>
              </a:rPr>
              <a:t>Musicbert</a:t>
            </a:r>
            <a:r>
              <a:rPr lang="en-US" altLang="zh-CN" baseline="30000" dirty="0" err="1" smtClean="0">
                <a:latin typeface="等线" panose="02010600030101010101" charset="-122"/>
                <a:ea typeface="等线" panose="02010600030101010101" charset="-122"/>
              </a:rPr>
              <a:t>[7]</a:t>
            </a:r>
            <a:endParaRPr lang="zh-CN" altLang="en-US" baseline="30000" dirty="0" err="1" smtClean="0">
              <a:latin typeface="等线" panose="02010600030101010101" charset="-122"/>
              <a:ea typeface="等线" panose="02010600030101010101" charset="-122"/>
            </a:endParaRPr>
          </a:p>
        </p:txBody>
      </p:sp>
      <p:sp>
        <p:nvSpPr>
          <p:cNvPr id="26" name="文本框 25"/>
          <p:cNvSpPr txBox="1"/>
          <p:nvPr>
            <p:custDataLst>
              <p:tags r:id="rId11"/>
            </p:custDataLst>
          </p:nvPr>
        </p:nvSpPr>
        <p:spPr>
          <a:xfrm>
            <a:off x="10180369" y="5290820"/>
            <a:ext cx="2559002" cy="645160"/>
          </a:xfrm>
          <a:prstGeom prst="rect">
            <a:avLst/>
          </a:prstGeom>
          <a:noFill/>
        </p:spPr>
        <p:txBody>
          <a:bodyPr wrap="square" rtlCol="0">
            <a:spAutoFit/>
          </a:bodyPr>
          <a:p>
            <a:r>
              <a:rPr lang="en-US" altLang="zh-CN" b="1" dirty="0">
                <a:latin typeface="等线" panose="02010600030101010101" charset="-122"/>
                <a:ea typeface="等线" panose="02010600030101010101" charset="-122"/>
              </a:rPr>
              <a:t>Compound-word </a:t>
            </a:r>
            <a:r>
              <a:rPr lang="en-US" altLang="zh-CN" b="1" dirty="0" smtClean="0">
                <a:latin typeface="等线" panose="02010600030101010101" charset="-122"/>
                <a:ea typeface="等线" panose="02010600030101010101" charset="-122"/>
              </a:rPr>
              <a:t>Transformer</a:t>
            </a:r>
            <a:r>
              <a:rPr lang="en-US" altLang="zh-CN" baseline="30000" dirty="0" smtClean="0">
                <a:latin typeface="等线" panose="02010600030101010101" charset="-122"/>
                <a:ea typeface="等线" panose="02010600030101010101" charset="-122"/>
              </a:rPr>
              <a:t>[6]</a:t>
            </a:r>
            <a:endParaRPr lang="zh-CN" altLang="en-US" baseline="30000" dirty="0" smtClean="0">
              <a:latin typeface="等线" panose="02010600030101010101" charset="-122"/>
              <a:ea typeface="等线" panose="02010600030101010101" charset="-122"/>
            </a:endParaRPr>
          </a:p>
        </p:txBody>
      </p:sp>
      <p:sp>
        <p:nvSpPr>
          <p:cNvPr id="16" name="矩形 15"/>
          <p:cNvSpPr/>
          <p:nvPr>
            <p:custDataLst>
              <p:tags r:id="rId12"/>
            </p:custDataLst>
          </p:nvPr>
        </p:nvSpPr>
        <p:spPr>
          <a:xfrm>
            <a:off x="533400" y="1188720"/>
            <a:ext cx="6266180" cy="5533390"/>
          </a:xfrm>
          <a:prstGeom prst="rect">
            <a:avLst/>
          </a:prstGeom>
        </p:spPr>
        <p:txBody>
          <a:bodyPr wrap="square" lIns="91436" tIns="45718" rIns="91436" bIns="45718">
            <a:noAutofit/>
          </a:bodyPr>
          <a:p>
            <a:pPr>
              <a:lnSpc>
                <a:spcPct val="150000"/>
              </a:lnSpc>
            </a:pPr>
            <a:r>
              <a:rPr lang="zh-CN" dirty="0" smtClean="0">
                <a:solidFill>
                  <a:schemeClr val="tx1"/>
                </a:solidFill>
                <a:latin typeface="等线" panose="02010600030101010101" charset="-122"/>
                <a:ea typeface="等线" panose="02010600030101010101" charset="-122"/>
                <a:cs typeface="等线" panose="02010600030101010101" charset="-122"/>
              </a:rPr>
              <a:t>（</a:t>
            </a:r>
            <a:r>
              <a:rPr lang="en-US" altLang="zh-CN" dirty="0">
                <a:solidFill>
                  <a:schemeClr val="tx1"/>
                </a:solidFill>
                <a:latin typeface="等线" panose="02010600030101010101" charset="-122"/>
                <a:ea typeface="等线" panose="02010600030101010101" charset="-122"/>
                <a:cs typeface="等线" panose="02010600030101010101" charset="-122"/>
              </a:rPr>
              <a:t>1</a:t>
            </a:r>
            <a:r>
              <a:rPr lang="zh-CN" dirty="0" smtClean="0">
                <a:solidFill>
                  <a:schemeClr val="tx1"/>
                </a:solidFill>
                <a:latin typeface="等线" panose="02010600030101010101" charset="-122"/>
                <a:ea typeface="等线" panose="02010600030101010101" charset="-122"/>
                <a:cs typeface="等线" panose="02010600030101010101" charset="-122"/>
              </a:rPr>
              <a:t>）作为音乐信息检索中的重要分支，</a:t>
            </a:r>
            <a:r>
              <a:rPr dirty="0" smtClean="0">
                <a:latin typeface="等线" panose="02010600030101010101" charset="-122"/>
                <a:ea typeface="等线" panose="02010600030101010101" charset="-122"/>
                <a:cs typeface="等线" panose="02010600030101010101" charset="-122"/>
              </a:rPr>
              <a:t>自动音乐生成是指利用深度学习方法，通过输入较短</a:t>
            </a:r>
            <a:r>
              <a:rPr lang="zh-CN" dirty="0" smtClean="0">
                <a:latin typeface="等线" panose="02010600030101010101" charset="-122"/>
                <a:ea typeface="等线" panose="02010600030101010101" charset="-122"/>
                <a:cs typeface="等线" panose="02010600030101010101" charset="-122"/>
              </a:rPr>
              <a:t>的</a:t>
            </a:r>
            <a:r>
              <a:rPr dirty="0" smtClean="0">
                <a:latin typeface="等线" panose="02010600030101010101" charset="-122"/>
                <a:ea typeface="等线" panose="02010600030101010101" charset="-122"/>
                <a:cs typeface="等线" panose="02010600030101010101" charset="-122"/>
              </a:rPr>
              <a:t>音乐片段，自动生成相关的后续音乐部分。</a:t>
            </a:r>
            <a:endParaRPr dirty="0" smtClean="0">
              <a:latin typeface="等线" panose="02010600030101010101" charset="-122"/>
              <a:ea typeface="等线" panose="02010600030101010101" charset="-122"/>
              <a:cs typeface="等线" panose="02010600030101010101" charset="-122"/>
            </a:endParaRPr>
          </a:p>
          <a:p>
            <a:pPr>
              <a:lnSpc>
                <a:spcPct val="150000"/>
              </a:lnSpc>
            </a:pPr>
            <a:r>
              <a:rPr lang="zh-CN" dirty="0" smtClean="0">
                <a:solidFill>
                  <a:schemeClr val="tx1"/>
                </a:solidFill>
                <a:latin typeface="等线" panose="02010600030101010101" charset="-122"/>
                <a:ea typeface="等线" panose="02010600030101010101" charset="-122"/>
                <a:cs typeface="等线" panose="02010600030101010101" charset="-122"/>
              </a:rPr>
              <a:t>（</a:t>
            </a:r>
            <a:r>
              <a:rPr lang="en-US" altLang="zh-CN" dirty="0">
                <a:solidFill>
                  <a:schemeClr val="tx1"/>
                </a:solidFill>
                <a:latin typeface="等线" panose="02010600030101010101" charset="-122"/>
                <a:ea typeface="等线" panose="02010600030101010101" charset="-122"/>
                <a:cs typeface="等线" panose="02010600030101010101" charset="-122"/>
              </a:rPr>
              <a:t>2</a:t>
            </a:r>
            <a:r>
              <a:rPr lang="zh-CN" dirty="0" smtClean="0">
                <a:solidFill>
                  <a:schemeClr val="tx1"/>
                </a:solidFill>
                <a:latin typeface="等线" panose="02010600030101010101" charset="-122"/>
                <a:ea typeface="等线" panose="02010600030101010101" charset="-122"/>
                <a:cs typeface="等线" panose="02010600030101010101" charset="-122"/>
              </a:rPr>
              <a:t>）</a:t>
            </a:r>
            <a:r>
              <a:rPr lang="zh-CN" altLang="en-US" dirty="0" smtClean="0">
                <a:latin typeface="等线" panose="02010600030101010101" charset="-122"/>
                <a:ea typeface="等线" panose="02010600030101010101" charset="-122"/>
                <a:cs typeface="等线" panose="02010600030101010101" charset="-122"/>
              </a:rPr>
              <a:t>音乐和文本有着相似性，</a:t>
            </a:r>
            <a:r>
              <a:rPr lang="zh-CN" altLang="en-US" dirty="0">
                <a:latin typeface="等线" panose="02010600030101010101" charset="-122"/>
                <a:ea typeface="等线" panose="02010600030101010101" charset="-122"/>
                <a:cs typeface="等线" panose="02010600030101010101" charset="-122"/>
                <a:sym typeface="+mn-ea"/>
              </a:rPr>
              <a:t>使我们可以利用</a:t>
            </a:r>
            <a:r>
              <a:rPr lang="zh-CN" altLang="en-US" b="1" dirty="0">
                <a:latin typeface="等线" panose="02010600030101010101" charset="-122"/>
                <a:ea typeface="等线" panose="02010600030101010101" charset="-122"/>
                <a:cs typeface="等线" panose="02010600030101010101" charset="-122"/>
                <a:sym typeface="+mn-ea"/>
              </a:rPr>
              <a:t>基于语言的方法</a:t>
            </a:r>
            <a:r>
              <a:rPr lang="zh-CN" altLang="en-US" dirty="0">
                <a:latin typeface="等线" panose="02010600030101010101" charset="-122"/>
                <a:ea typeface="等线" panose="02010600030101010101" charset="-122"/>
                <a:cs typeface="等线" panose="02010600030101010101" charset="-122"/>
                <a:sym typeface="+mn-ea"/>
              </a:rPr>
              <a:t>生成音乐（如</a:t>
            </a:r>
            <a:r>
              <a:rPr lang="en-US" altLang="zh-CN" dirty="0">
                <a:latin typeface="等线" panose="02010600030101010101" charset="-122"/>
                <a:ea typeface="等线" panose="02010600030101010101" charset="-122"/>
                <a:cs typeface="等线" panose="02010600030101010101" charset="-122"/>
                <a:sym typeface="+mn-ea"/>
              </a:rPr>
              <a:t>[6-8]</a:t>
            </a:r>
            <a:r>
              <a:rPr lang="zh-CN" altLang="en-US" dirty="0">
                <a:latin typeface="等线" panose="02010600030101010101" charset="-122"/>
                <a:ea typeface="等线" panose="02010600030101010101" charset="-122"/>
                <a:cs typeface="等线" panose="02010600030101010101" charset="-122"/>
                <a:sym typeface="+mn-ea"/>
              </a:rPr>
              <a:t>），这种方式将音乐表示为文本序列，可以更好地学习音乐事件之间的时间依赖性。</a:t>
            </a:r>
            <a:endParaRPr lang="en-US" altLang="zh-CN" dirty="0" smtClean="0">
              <a:latin typeface="等线" panose="02010600030101010101" charset="-122"/>
              <a:ea typeface="等线" panose="02010600030101010101" charset="-122"/>
              <a:cs typeface="等线" panose="02010600030101010101" charset="-122"/>
            </a:endParaRPr>
          </a:p>
        </p:txBody>
      </p:sp>
      <p:graphicFrame>
        <p:nvGraphicFramePr>
          <p:cNvPr id="9" name="表格 8"/>
          <p:cNvGraphicFramePr>
            <a:graphicFrameLocks noGrp="1"/>
          </p:cNvGraphicFramePr>
          <p:nvPr>
            <p:custDataLst>
              <p:tags r:id="rId13"/>
            </p:custDataLst>
          </p:nvPr>
        </p:nvGraphicFramePr>
        <p:xfrm>
          <a:off x="1772920" y="4093845"/>
          <a:ext cx="3787140" cy="1842135"/>
        </p:xfrm>
        <a:graphic>
          <a:graphicData uri="http://schemas.openxmlformats.org/drawingml/2006/table">
            <a:tbl>
              <a:tblPr firstRow="1" bandRow="1">
                <a:tableStyleId>{5C22544A-7EE6-4342-B048-85BDC9FD1C3A}</a:tableStyleId>
              </a:tblPr>
              <a:tblGrid>
                <a:gridCol w="965835"/>
                <a:gridCol w="913130"/>
                <a:gridCol w="954405"/>
                <a:gridCol w="953770"/>
              </a:tblGrid>
              <a:tr h="614045">
                <a:tc gridSpan="4">
                  <a:txBody>
                    <a:bodyPr/>
                    <a:p>
                      <a:r>
                        <a:rPr lang="zh-CN" altLang="en-US" b="1" dirty="0" smtClean="0">
                          <a:solidFill>
                            <a:schemeClr val="tx1"/>
                          </a:solidFill>
                          <a:latin typeface="等线" panose="02010600030101010101" charset="-122"/>
                          <a:ea typeface="等线" panose="02010600030101010101" charset="-122"/>
                        </a:rPr>
                        <a:t>文本和音乐的相似性</a:t>
                      </a:r>
                      <a:endParaRPr lang="zh-CN" altLang="en-US" b="1" dirty="0" smtClean="0">
                        <a:solidFill>
                          <a:schemeClr val="tx1"/>
                        </a:solidFill>
                        <a:latin typeface="等线" panose="02010600030101010101" charset="-122"/>
                        <a:ea typeface="等线" panose="02010600030101010101" charset="-122"/>
                      </a:endParaRPr>
                    </a:p>
                  </a:txBody>
                  <a:tcPr/>
                </a:tc>
                <a:tc hMerge="1">
                  <a:tcPr/>
                </a:tc>
                <a:tc hMerge="1">
                  <a:tcPr/>
                </a:tc>
                <a:tc hMerge="1">
                  <a:tcPr/>
                </a:tc>
              </a:tr>
              <a:tr h="614045">
                <a:tc>
                  <a:txBody>
                    <a:bodyPr/>
                    <a:p>
                      <a:r>
                        <a:rPr lang="zh-CN" altLang="en-US" dirty="0" smtClean="0">
                          <a:latin typeface="等线" panose="02010600030101010101" charset="-122"/>
                          <a:ea typeface="等线" panose="02010600030101010101" charset="-122"/>
                        </a:rPr>
                        <a:t>文本</a:t>
                      </a:r>
                      <a:endParaRPr lang="zh-CN" altLang="en-US" dirty="0" smtClean="0">
                        <a:latin typeface="等线" panose="02010600030101010101" charset="-122"/>
                        <a:ea typeface="等线" panose="02010600030101010101" charset="-122"/>
                      </a:endParaRPr>
                    </a:p>
                  </a:txBody>
                  <a:tcPr/>
                </a:tc>
                <a:tc>
                  <a:txBody>
                    <a:bodyPr/>
                    <a:p>
                      <a:r>
                        <a:rPr lang="zh-CN" altLang="en-US" dirty="0" smtClean="0">
                          <a:latin typeface="等线" panose="02010600030101010101" charset="-122"/>
                          <a:ea typeface="等线" panose="02010600030101010101" charset="-122"/>
                          <a:cs typeface="等线" panose="02010600030101010101" charset="-122"/>
                        </a:rPr>
                        <a:t>字</a:t>
                      </a:r>
                      <a:r>
                        <a:rPr lang="en-US" altLang="zh-CN" dirty="0" smtClean="0">
                          <a:latin typeface="等线" panose="02010600030101010101" charset="-122"/>
                          <a:ea typeface="等线" panose="02010600030101010101" charset="-122"/>
                          <a:cs typeface="等线" panose="02010600030101010101" charset="-122"/>
                        </a:rPr>
                        <a:t>/</a:t>
                      </a:r>
                      <a:r>
                        <a:rPr lang="zh-CN" altLang="en-US" dirty="0" smtClean="0">
                          <a:latin typeface="等线" panose="02010600030101010101" charset="-122"/>
                          <a:ea typeface="等线" panose="02010600030101010101" charset="-122"/>
                          <a:cs typeface="等线" panose="02010600030101010101" charset="-122"/>
                        </a:rPr>
                        <a:t>词</a:t>
                      </a:r>
                      <a:endParaRPr lang="zh-CN" altLang="en-US" dirty="0">
                        <a:latin typeface="等线" panose="02010600030101010101" charset="-122"/>
                        <a:ea typeface="等线" panose="02010600030101010101" charset="-122"/>
                        <a:cs typeface="等线" panose="02010600030101010101" charset="-122"/>
                      </a:endParaRPr>
                    </a:p>
                  </a:txBody>
                  <a:tcPr/>
                </a:tc>
                <a:tc>
                  <a:txBody>
                    <a:bodyPr/>
                    <a:p>
                      <a:r>
                        <a:rPr lang="zh-CN" altLang="en-US" dirty="0" smtClean="0">
                          <a:latin typeface="等线" panose="02010600030101010101" charset="-122"/>
                          <a:ea typeface="等线" panose="02010600030101010101" charset="-122"/>
                        </a:rPr>
                        <a:t>段落</a:t>
                      </a:r>
                      <a:endParaRPr lang="zh-CN" altLang="en-US" dirty="0" smtClean="0">
                        <a:latin typeface="等线" panose="02010600030101010101" charset="-122"/>
                        <a:ea typeface="等线" panose="02010600030101010101" charset="-122"/>
                      </a:endParaRPr>
                    </a:p>
                  </a:txBody>
                  <a:tcPr/>
                </a:tc>
                <a:tc>
                  <a:txBody>
                    <a:bodyPr/>
                    <a:p>
                      <a:r>
                        <a:rPr lang="zh-CN" altLang="en-US" dirty="0" smtClean="0">
                          <a:latin typeface="等线" panose="02010600030101010101" charset="-122"/>
                          <a:ea typeface="等线" panose="02010600030101010101" charset="-122"/>
                        </a:rPr>
                        <a:t>篇章</a:t>
                      </a:r>
                      <a:endParaRPr lang="zh-CN" altLang="en-US" dirty="0" smtClean="0">
                        <a:latin typeface="等线" panose="02010600030101010101" charset="-122"/>
                        <a:ea typeface="等线" panose="02010600030101010101" charset="-122"/>
                      </a:endParaRPr>
                    </a:p>
                  </a:txBody>
                  <a:tcPr/>
                </a:tc>
              </a:tr>
              <a:tr h="614045">
                <a:tc>
                  <a:txBody>
                    <a:bodyPr/>
                    <a:p>
                      <a:r>
                        <a:rPr lang="zh-CN" altLang="en-US" dirty="0" smtClean="0">
                          <a:latin typeface="等线" panose="02010600030101010101" charset="-122"/>
                          <a:ea typeface="等线" panose="02010600030101010101" charset="-122"/>
                        </a:rPr>
                        <a:t>音乐</a:t>
                      </a:r>
                      <a:endParaRPr lang="zh-CN" altLang="en-US" dirty="0" smtClean="0">
                        <a:latin typeface="等线" panose="02010600030101010101" charset="-122"/>
                        <a:ea typeface="等线" panose="02010600030101010101" charset="-122"/>
                      </a:endParaRPr>
                    </a:p>
                  </a:txBody>
                  <a:tcPr/>
                </a:tc>
                <a:tc>
                  <a:txBody>
                    <a:bodyPr/>
                    <a:p>
                      <a:r>
                        <a:rPr lang="zh-CN" altLang="en-US" dirty="0" smtClean="0">
                          <a:latin typeface="等线" panose="02010600030101010101" charset="-122"/>
                          <a:ea typeface="等线" panose="02010600030101010101" charset="-122"/>
                        </a:rPr>
                        <a:t>音符</a:t>
                      </a:r>
                      <a:endParaRPr lang="zh-CN" altLang="en-US" dirty="0" smtClean="0">
                        <a:latin typeface="等线" panose="02010600030101010101" charset="-122"/>
                        <a:ea typeface="等线" panose="02010600030101010101" charset="-122"/>
                      </a:endParaRPr>
                    </a:p>
                  </a:txBody>
                  <a:tcPr/>
                </a:tc>
                <a:tc>
                  <a:txBody>
                    <a:bodyPr/>
                    <a:p>
                      <a:r>
                        <a:rPr lang="zh-CN" altLang="en-US" dirty="0" smtClean="0">
                          <a:latin typeface="等线" panose="02010600030101010101" charset="-122"/>
                          <a:ea typeface="等线" panose="02010600030101010101" charset="-122"/>
                        </a:rPr>
                        <a:t>乐段</a:t>
                      </a:r>
                      <a:endParaRPr lang="zh-CN" altLang="en-US" dirty="0" smtClean="0">
                        <a:latin typeface="等线" panose="02010600030101010101" charset="-122"/>
                        <a:ea typeface="等线" panose="02010600030101010101" charset="-122"/>
                      </a:endParaRPr>
                    </a:p>
                  </a:txBody>
                  <a:tcPr/>
                </a:tc>
                <a:tc>
                  <a:txBody>
                    <a:bodyPr/>
                    <a:p>
                      <a:r>
                        <a:rPr lang="zh-CN" altLang="en-US" dirty="0" smtClean="0">
                          <a:latin typeface="等线" panose="02010600030101010101" charset="-122"/>
                          <a:ea typeface="等线" panose="02010600030101010101" charset="-122"/>
                        </a:rPr>
                        <a:t>乐章</a:t>
                      </a:r>
                      <a:endParaRPr lang="zh-CN" altLang="en-US" dirty="0" smtClean="0">
                        <a:latin typeface="等线" panose="02010600030101010101" charset="-122"/>
                        <a:ea typeface="等线" panose="02010600030101010101" charset="-122"/>
                      </a:endParaRPr>
                    </a:p>
                  </a:txBody>
                  <a:tcPr/>
                </a:tc>
              </a:tr>
            </a:tbl>
          </a:graphicData>
        </a:graphic>
      </p:graphicFrame>
    </p:spTree>
  </p:cSld>
  <p:clrMapOvr>
    <a:masterClrMapping/>
  </p:clrMapOvr>
  <p:transition advTm="28183"/>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254000" y="201683"/>
            <a:ext cx="898070" cy="521970"/>
            <a:chOff x="-254000" y="201683"/>
            <a:chExt cx="898070" cy="521970"/>
          </a:xfrm>
        </p:grpSpPr>
        <p:sp>
          <p:nvSpPr>
            <p:cNvPr id="29" name="圆角矩形 28"/>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9"/>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31" name="文本框 30"/>
          <p:cNvSpPr txBox="1"/>
          <p:nvPr/>
        </p:nvSpPr>
        <p:spPr>
          <a:xfrm>
            <a:off x="701167" y="144940"/>
            <a:ext cx="1826133" cy="584771"/>
          </a:xfrm>
          <a:prstGeom prst="rect">
            <a:avLst/>
          </a:prstGeom>
          <a:noFill/>
        </p:spPr>
        <p:txBody>
          <a:bodyPr wrap="none" lIns="91436" tIns="45718" rIns="91436" bIns="45718"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研究背景</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2" name="组合 31"/>
          <p:cNvGrpSpPr/>
          <p:nvPr/>
        </p:nvGrpSpPr>
        <p:grpSpPr>
          <a:xfrm>
            <a:off x="2584397" y="217491"/>
            <a:ext cx="10096500" cy="439541"/>
            <a:chOff x="2584397" y="217491"/>
            <a:chExt cx="10096500" cy="439541"/>
          </a:xfrm>
        </p:grpSpPr>
        <p:sp>
          <p:nvSpPr>
            <p:cNvPr id="33" name="圆角矩形 32"/>
            <p:cNvSpPr/>
            <p:nvPr/>
          </p:nvSpPr>
          <p:spPr>
            <a:xfrm>
              <a:off x="2584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flipV="1">
              <a:off x="2597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0" name="图片 39"/>
          <p:cNvPicPr>
            <a:picLocks noChangeAspect="1"/>
          </p:cNvPicPr>
          <p:nvPr/>
        </p:nvPicPr>
        <p:blipFill rotWithShape="1">
          <a:blip r:embed="rId1" cstate="screen"/>
          <a:srcRect/>
          <a:stretch>
            <a:fillRect/>
          </a:stretch>
        </p:blipFill>
        <p:spPr>
          <a:xfrm>
            <a:off x="10733656" y="176254"/>
            <a:ext cx="1264639" cy="444778"/>
          </a:xfrm>
          <a:prstGeom prst="rect">
            <a:avLst/>
          </a:prstGeom>
        </p:spPr>
      </p:pic>
      <p:sp>
        <p:nvSpPr>
          <p:cNvPr id="41" name="矩形 40"/>
          <p:cNvSpPr/>
          <p:nvPr/>
        </p:nvSpPr>
        <p:spPr>
          <a:xfrm>
            <a:off x="65405" y="1253490"/>
            <a:ext cx="6492240" cy="5606415"/>
          </a:xfrm>
          <a:prstGeom prst="rect">
            <a:avLst/>
          </a:prstGeom>
        </p:spPr>
        <p:txBody>
          <a:bodyPr wrap="square" lIns="91436" tIns="45718" rIns="91436" bIns="45718">
            <a:noAutofit/>
          </a:bodyPr>
          <a:lstStyle/>
          <a:p>
            <a:pPr indent="457200">
              <a:lnSpc>
                <a:spcPct val="150000"/>
              </a:lnSpc>
            </a:pPr>
            <a:r>
              <a:rPr lang="zh-CN" altLang="en-US" dirty="0">
                <a:latin typeface="等线" panose="02010600030101010101" charset="-122"/>
                <a:ea typeface="等线" panose="02010600030101010101" charset="-122"/>
                <a:cs typeface="等线" panose="02010600030101010101" charset="-122"/>
                <a:sym typeface="+mn-ea"/>
              </a:rPr>
              <a:t>由于自然文本数据与符号音乐数据的差异，将自然语言处理中的预训练技术直接应用到符号音乐</a:t>
            </a:r>
            <a:r>
              <a:rPr lang="zh-CN" altLang="en-US" dirty="0" smtClean="0">
                <a:latin typeface="等线" panose="02010600030101010101" charset="-122"/>
                <a:ea typeface="等线" panose="02010600030101010101" charset="-122"/>
                <a:cs typeface="等线" panose="02010600030101010101" charset="-122"/>
                <a:sym typeface="+mn-ea"/>
              </a:rPr>
              <a:t>中存在以下挑战：</a:t>
            </a:r>
            <a:endParaRPr lang="zh-CN" altLang="en-US" dirty="0" smtClean="0">
              <a:latin typeface="等线" panose="02010600030101010101" charset="-122"/>
              <a:ea typeface="等线" panose="02010600030101010101" charset="-122"/>
              <a:cs typeface="等线" panose="02010600030101010101" charset="-122"/>
              <a:sym typeface="+mn-ea"/>
            </a:endParaRPr>
          </a:p>
          <a:p>
            <a:pPr indent="457200">
              <a:lnSpc>
                <a:spcPct val="150000"/>
              </a:lnSpc>
            </a:pPr>
            <a:endParaRPr lang="zh-CN" altLang="en-US" b="1" dirty="0">
              <a:latin typeface="等线" panose="02010600030101010101" charset="-122"/>
              <a:ea typeface="等线" panose="02010600030101010101" charset="-122"/>
              <a:cs typeface="等线" panose="02010600030101010101" charset="-122"/>
            </a:endParaRPr>
          </a:p>
          <a:p>
            <a:pPr>
              <a:lnSpc>
                <a:spcPct val="150000"/>
              </a:lnSpc>
            </a:pPr>
            <a:r>
              <a:rPr lang="zh-CN" dirty="0">
                <a:latin typeface="等线" panose="02010600030101010101" charset="-122"/>
                <a:ea typeface="等线" panose="02010600030101010101" charset="-122"/>
                <a:cs typeface="等线" panose="02010600030101010101" charset="-122"/>
                <a:sym typeface="+mn-ea"/>
              </a:rPr>
              <a:t>（</a:t>
            </a:r>
            <a:r>
              <a:rPr lang="en-US" altLang="zh-CN" dirty="0">
                <a:latin typeface="等线" panose="02010600030101010101" charset="-122"/>
                <a:ea typeface="等线" panose="02010600030101010101" charset="-122"/>
                <a:cs typeface="等线" panose="02010600030101010101" charset="-122"/>
                <a:sym typeface="+mn-ea"/>
              </a:rPr>
              <a:t>1</a:t>
            </a:r>
            <a:r>
              <a:rPr lang="zh-CN" dirty="0" smtClean="0">
                <a:latin typeface="等线" panose="02010600030101010101" charset="-122"/>
                <a:ea typeface="等线" panose="02010600030101010101" charset="-122"/>
                <a:cs typeface="等线" panose="02010600030101010101" charset="-122"/>
                <a:sym typeface="+mn-ea"/>
              </a:rPr>
              <a:t>）</a:t>
            </a:r>
            <a:r>
              <a:rPr lang="zh-CN" altLang="en-US" dirty="0" smtClean="0">
                <a:latin typeface="等线" panose="02010600030101010101" charset="-122"/>
                <a:ea typeface="等线" panose="02010600030101010101" charset="-122"/>
                <a:cs typeface="等线" panose="02010600030101010101" charset="-122"/>
                <a:sym typeface="+mn-ea"/>
              </a:rPr>
              <a:t>符号</a:t>
            </a:r>
            <a:r>
              <a:rPr lang="zh-CN" altLang="en-US" dirty="0">
                <a:latin typeface="等线" panose="02010600030101010101" charset="-122"/>
                <a:ea typeface="等线" panose="02010600030101010101" charset="-122"/>
                <a:cs typeface="等线" panose="02010600030101010101" charset="-122"/>
                <a:sym typeface="+mn-ea"/>
              </a:rPr>
              <a:t>音乐比自然语言更</a:t>
            </a:r>
            <a:r>
              <a:rPr lang="zh-CN" altLang="en-US" dirty="0" smtClean="0">
                <a:latin typeface="等线" panose="02010600030101010101" charset="-122"/>
                <a:ea typeface="等线" panose="02010600030101010101" charset="-122"/>
                <a:cs typeface="等线" panose="02010600030101010101" charset="-122"/>
                <a:sym typeface="+mn-ea"/>
              </a:rPr>
              <a:t>复杂，普通的</a:t>
            </a:r>
            <a:r>
              <a:rPr b="1" dirty="0" err="1" smtClean="0">
                <a:latin typeface="等线" panose="02010600030101010101" charset="-122"/>
                <a:ea typeface="等线" panose="02010600030101010101" charset="-122"/>
                <a:cs typeface="等线" panose="02010600030101010101" charset="-122"/>
                <a:sym typeface="+mn-ea"/>
              </a:rPr>
              <a:t>音乐表示方法效率低</a:t>
            </a:r>
            <a:endParaRPr b="1" dirty="0" err="1" smtClean="0">
              <a:latin typeface="等线" panose="02010600030101010101" charset="-122"/>
              <a:ea typeface="等线" panose="02010600030101010101" charset="-122"/>
              <a:cs typeface="等线" panose="02010600030101010101" charset="-122"/>
              <a:sym typeface="+mn-ea"/>
            </a:endParaRPr>
          </a:p>
          <a:p>
            <a:pPr>
              <a:lnSpc>
                <a:spcPct val="150000"/>
              </a:lnSpc>
            </a:pPr>
            <a:endParaRPr dirty="0">
              <a:solidFill>
                <a:schemeClr val="tx1"/>
              </a:solidFill>
              <a:latin typeface="等线" panose="02010600030101010101" charset="-122"/>
              <a:ea typeface="等线" panose="02010600030101010101" charset="-122"/>
              <a:cs typeface="等线" panose="02010600030101010101" charset="-122"/>
            </a:endParaRPr>
          </a:p>
          <a:p>
            <a:pPr>
              <a:lnSpc>
                <a:spcPct val="150000"/>
              </a:lnSpc>
            </a:pPr>
            <a:r>
              <a:rPr lang="zh-CN" dirty="0">
                <a:latin typeface="等线" panose="02010600030101010101" charset="-122"/>
                <a:ea typeface="等线" panose="02010600030101010101" charset="-122"/>
                <a:cs typeface="等线" panose="02010600030101010101" charset="-122"/>
                <a:sym typeface="+mn-ea"/>
              </a:rPr>
              <a:t>（</a:t>
            </a:r>
            <a:r>
              <a:rPr lang="en-US" altLang="zh-CN" dirty="0">
                <a:latin typeface="等线" panose="02010600030101010101" charset="-122"/>
                <a:ea typeface="等线" panose="02010600030101010101" charset="-122"/>
                <a:cs typeface="等线" panose="02010600030101010101" charset="-122"/>
                <a:sym typeface="+mn-ea"/>
              </a:rPr>
              <a:t>2</a:t>
            </a:r>
            <a:r>
              <a:rPr lang="zh-CN" dirty="0" smtClean="0">
                <a:latin typeface="等线" panose="02010600030101010101" charset="-122"/>
                <a:ea typeface="等线" panose="02010600030101010101" charset="-122"/>
                <a:cs typeface="等线" panose="02010600030101010101" charset="-122"/>
                <a:sym typeface="+mn-ea"/>
              </a:rPr>
              <a:t>）</a:t>
            </a:r>
            <a:r>
              <a:rPr lang="zh-CN" altLang="en-US" dirty="0" smtClean="0">
                <a:latin typeface="等线" panose="02010600030101010101" charset="-122"/>
                <a:ea typeface="等线" panose="02010600030101010101" charset="-122"/>
                <a:cs typeface="等线" panose="02010600030101010101" charset="-122"/>
                <a:sym typeface="+mn-ea"/>
              </a:rPr>
              <a:t>使用</a:t>
            </a:r>
            <a:r>
              <a:rPr lang="zh-CN" altLang="en-US" b="1" dirty="0" smtClean="0">
                <a:latin typeface="等线" panose="02010600030101010101" charset="-122"/>
                <a:ea typeface="等线" panose="02010600030101010101" charset="-122"/>
                <a:cs typeface="等线" panose="02010600030101010101" charset="-122"/>
                <a:sym typeface="+mn-ea"/>
              </a:rPr>
              <a:t>普通的音乐表示方法编码歌曲的长度太长</a:t>
            </a:r>
            <a:r>
              <a:rPr lang="zh-CN" altLang="en-US" dirty="0" smtClean="0">
                <a:latin typeface="等线" panose="02010600030101010101" charset="-122"/>
                <a:ea typeface="等线" panose="02010600030101010101" charset="-122"/>
                <a:cs typeface="等线" panose="02010600030101010101" charset="-122"/>
                <a:sym typeface="+mn-ea"/>
              </a:rPr>
              <a:t>，预训练模型无法处理，</a:t>
            </a:r>
            <a:r>
              <a:rPr b="1" dirty="0" err="1" smtClean="0">
                <a:latin typeface="等线" panose="02010600030101010101" charset="-122"/>
                <a:ea typeface="等线" panose="02010600030101010101" charset="-122"/>
                <a:cs typeface="等线" panose="02010600030101010101" charset="-122"/>
                <a:sym typeface="+mn-ea"/>
              </a:rPr>
              <a:t>难以生成较长的音乐</a:t>
            </a:r>
            <a:endParaRPr b="1" dirty="0" err="1" smtClean="0">
              <a:latin typeface="等线" panose="02010600030101010101" charset="-122"/>
              <a:ea typeface="等线" panose="02010600030101010101" charset="-122"/>
              <a:cs typeface="等线" panose="02010600030101010101" charset="-122"/>
              <a:sym typeface="+mn-ea"/>
            </a:endParaRPr>
          </a:p>
          <a:p>
            <a:pPr>
              <a:lnSpc>
                <a:spcPct val="150000"/>
              </a:lnSpc>
            </a:pPr>
            <a:endParaRPr dirty="0">
              <a:solidFill>
                <a:schemeClr val="tx1"/>
              </a:solidFill>
              <a:latin typeface="等线" panose="02010600030101010101" charset="-122"/>
              <a:ea typeface="等线" panose="02010600030101010101" charset="-122"/>
              <a:cs typeface="等线" panose="02010600030101010101" charset="-122"/>
            </a:endParaRPr>
          </a:p>
          <a:p>
            <a:pPr>
              <a:lnSpc>
                <a:spcPct val="150000"/>
              </a:lnSpc>
            </a:pPr>
            <a:r>
              <a:rPr lang="zh-CN" dirty="0">
                <a:latin typeface="等线" panose="02010600030101010101" charset="-122"/>
                <a:ea typeface="等线" panose="02010600030101010101" charset="-122"/>
                <a:cs typeface="等线" panose="02010600030101010101" charset="-122"/>
                <a:sym typeface="+mn-ea"/>
              </a:rPr>
              <a:t>（</a:t>
            </a:r>
            <a:r>
              <a:rPr lang="en-US" altLang="zh-CN" dirty="0">
                <a:latin typeface="等线" panose="02010600030101010101" charset="-122"/>
                <a:ea typeface="等线" panose="02010600030101010101" charset="-122"/>
                <a:cs typeface="等线" panose="02010600030101010101" charset="-122"/>
                <a:sym typeface="+mn-ea"/>
              </a:rPr>
              <a:t>3</a:t>
            </a:r>
            <a:r>
              <a:rPr lang="zh-CN" dirty="0">
                <a:latin typeface="等线" panose="02010600030101010101" charset="-122"/>
                <a:ea typeface="等线" panose="02010600030101010101" charset="-122"/>
                <a:cs typeface="等线" panose="02010600030101010101" charset="-122"/>
                <a:sym typeface="+mn-ea"/>
              </a:rPr>
              <a:t>）</a:t>
            </a:r>
            <a:r>
              <a:rPr b="1" dirty="0">
                <a:latin typeface="等线" panose="02010600030101010101" charset="-122"/>
                <a:ea typeface="等线" panose="02010600030101010101" charset="-122"/>
                <a:cs typeface="等线" panose="02010600030101010101" charset="-122"/>
                <a:sym typeface="+mn-ea"/>
              </a:rPr>
              <a:t>缺乏</a:t>
            </a:r>
            <a:r>
              <a:rPr lang="zh-CN" b="1" dirty="0">
                <a:latin typeface="等线" panose="02010600030101010101" charset="-122"/>
                <a:ea typeface="等线" panose="02010600030101010101" charset="-122"/>
                <a:cs typeface="等线" panose="02010600030101010101" charset="-122"/>
                <a:sym typeface="+mn-ea"/>
              </a:rPr>
              <a:t>大规模</a:t>
            </a:r>
            <a:r>
              <a:rPr b="1" dirty="0" err="1" smtClean="0">
                <a:latin typeface="等线" panose="02010600030101010101" charset="-122"/>
                <a:ea typeface="等线" panose="02010600030101010101" charset="-122"/>
                <a:cs typeface="等线" panose="02010600030101010101" charset="-122"/>
                <a:sym typeface="+mn-ea"/>
              </a:rPr>
              <a:t>数据集</a:t>
            </a:r>
            <a:r>
              <a:rPr dirty="0" err="1" smtClean="0">
                <a:latin typeface="等线" panose="02010600030101010101" charset="-122"/>
                <a:ea typeface="等线" panose="02010600030101010101" charset="-122"/>
                <a:cs typeface="等线" panose="02010600030101010101" charset="-122"/>
                <a:sym typeface="+mn-ea"/>
              </a:rPr>
              <a:t>支持</a:t>
            </a:r>
            <a:endParaRPr dirty="0" err="1" smtClean="0">
              <a:latin typeface="等线" panose="02010600030101010101" charset="-122"/>
              <a:ea typeface="等线" panose="02010600030101010101" charset="-122"/>
              <a:cs typeface="等线" panose="02010600030101010101" charset="-122"/>
              <a:sym typeface="+mn-ea"/>
            </a:endParaRPr>
          </a:p>
          <a:p>
            <a:pPr>
              <a:lnSpc>
                <a:spcPct val="150000"/>
              </a:lnSpc>
            </a:pPr>
            <a:endParaRPr lang="en-US" dirty="0" smtClean="0">
              <a:solidFill>
                <a:schemeClr val="tx1"/>
              </a:solidFill>
              <a:latin typeface="等线" panose="02010600030101010101" charset="-122"/>
              <a:ea typeface="等线" panose="02010600030101010101" charset="-122"/>
              <a:cs typeface="等线" panose="02010600030101010101" charset="-122"/>
            </a:endParaRPr>
          </a:p>
          <a:p>
            <a:pPr>
              <a:lnSpc>
                <a:spcPct val="150000"/>
              </a:lnSpc>
            </a:pPr>
            <a:r>
              <a:rPr lang="zh-CN" altLang="en-US" dirty="0" smtClean="0">
                <a:latin typeface="等线" panose="02010600030101010101" charset="-122"/>
                <a:ea typeface="等线" panose="02010600030101010101" charset="-122"/>
                <a:cs typeface="等线" panose="02010600030101010101" charset="-122"/>
                <a:sym typeface="+mn-ea"/>
              </a:rPr>
              <a:t>（</a:t>
            </a:r>
            <a:r>
              <a:rPr lang="en-US" altLang="zh-CN" dirty="0" smtClean="0">
                <a:latin typeface="等线" panose="02010600030101010101" charset="-122"/>
                <a:ea typeface="等线" panose="02010600030101010101" charset="-122"/>
                <a:cs typeface="等线" panose="02010600030101010101" charset="-122"/>
                <a:sym typeface="+mn-ea"/>
              </a:rPr>
              <a:t>4</a:t>
            </a:r>
            <a:r>
              <a:rPr lang="zh-CN" altLang="en-US" dirty="0" smtClean="0">
                <a:latin typeface="等线" panose="02010600030101010101" charset="-122"/>
                <a:ea typeface="等线" panose="02010600030101010101" charset="-122"/>
                <a:cs typeface="等线" panose="02010600030101010101" charset="-122"/>
                <a:sym typeface="+mn-ea"/>
              </a:rPr>
              <a:t>）预训练过程中可能出现</a:t>
            </a:r>
            <a:r>
              <a:rPr lang="zh-CN" altLang="en-US" b="1" dirty="0" smtClean="0">
                <a:latin typeface="等线" panose="02010600030101010101" charset="-122"/>
                <a:ea typeface="等线" panose="02010600030101010101" charset="-122"/>
                <a:cs typeface="等线" panose="02010600030101010101" charset="-122"/>
                <a:sym typeface="+mn-ea"/>
              </a:rPr>
              <a:t>信息泄露</a:t>
            </a:r>
            <a:r>
              <a:rPr lang="zh-CN" altLang="en-US" dirty="0" smtClean="0">
                <a:latin typeface="等线" panose="02010600030101010101" charset="-122"/>
                <a:ea typeface="等线" panose="02010600030101010101" charset="-122"/>
                <a:cs typeface="等线" panose="02010600030101010101" charset="-122"/>
                <a:sym typeface="+mn-ea"/>
              </a:rPr>
              <a:t>问题</a:t>
            </a:r>
            <a:endParaRPr dirty="0">
              <a:solidFill>
                <a:schemeClr val="tx1"/>
              </a:solidFill>
              <a:latin typeface="等线" panose="02010600030101010101" charset="-122"/>
              <a:ea typeface="等线" panose="02010600030101010101" charset="-122"/>
              <a:cs typeface="等线" panose="02010600030101010101" charset="-122"/>
            </a:endParaRPr>
          </a:p>
        </p:txBody>
      </p:sp>
      <p:sp>
        <p:nvSpPr>
          <p:cNvPr id="2" name="矩形 1"/>
          <p:cNvSpPr/>
          <p:nvPr>
            <p:custDataLst>
              <p:tags r:id="rId2"/>
            </p:custDataLst>
          </p:nvPr>
        </p:nvSpPr>
        <p:spPr>
          <a:xfrm>
            <a:off x="6397625" y="1630680"/>
            <a:ext cx="5794375" cy="4725670"/>
          </a:xfrm>
          <a:prstGeom prst="rect">
            <a:avLst/>
          </a:prstGeom>
        </p:spPr>
        <p:txBody>
          <a:bodyPr wrap="square" lIns="91436" tIns="45718" rIns="91436" bIns="45718">
            <a:noAutofit/>
          </a:bodyPr>
          <a:p>
            <a:pPr>
              <a:lnSpc>
                <a:spcPct val="150000"/>
              </a:lnSpc>
            </a:pPr>
            <a:r>
              <a:rPr lang="en-US" altLang="zh-CN" dirty="0">
                <a:solidFill>
                  <a:schemeClr val="tx1"/>
                </a:solidFill>
                <a:latin typeface="等线" panose="02010600030101010101" charset="-122"/>
                <a:ea typeface="等线" panose="02010600030101010101" charset="-122"/>
                <a:cs typeface="等线" panose="02010600030101010101" charset="-122"/>
              </a:rPr>
              <a:t>  </a:t>
            </a:r>
            <a:r>
              <a:rPr lang="zh-CN" altLang="en-US" dirty="0">
                <a:solidFill>
                  <a:schemeClr val="tx1"/>
                </a:solidFill>
                <a:latin typeface="等线" panose="02010600030101010101" charset="-122"/>
                <a:ea typeface="等线" panose="02010600030101010101" charset="-122"/>
                <a:cs typeface="等线" panose="02010600030101010101" charset="-122"/>
              </a:rPr>
              <a:t>解决方案：</a:t>
            </a:r>
            <a:endParaRPr lang="zh-CN" altLang="en-US" dirty="0">
              <a:solidFill>
                <a:schemeClr val="tx1"/>
              </a:solidFill>
              <a:latin typeface="等线" panose="02010600030101010101" charset="-122"/>
              <a:ea typeface="等线" panose="02010600030101010101" charset="-122"/>
              <a:cs typeface="等线" panose="02010600030101010101" charset="-122"/>
            </a:endParaRPr>
          </a:p>
          <a:p>
            <a:pPr>
              <a:lnSpc>
                <a:spcPct val="150000"/>
              </a:lnSpc>
            </a:pPr>
            <a:endParaRPr lang="zh-CN" altLang="en-US" dirty="0">
              <a:solidFill>
                <a:schemeClr val="tx1"/>
              </a:solidFill>
              <a:latin typeface="等线" panose="02010600030101010101" charset="-122"/>
              <a:ea typeface="等线" panose="02010600030101010101" charset="-122"/>
              <a:cs typeface="等线" panose="02010600030101010101" charset="-122"/>
            </a:endParaRPr>
          </a:p>
          <a:p>
            <a:pPr>
              <a:lnSpc>
                <a:spcPct val="150000"/>
              </a:lnSpc>
            </a:pPr>
            <a:r>
              <a:rPr lang="zh-CN" dirty="0">
                <a:latin typeface="等线" panose="02010600030101010101" charset="-122"/>
                <a:ea typeface="等线" panose="02010600030101010101" charset="-122"/>
                <a:cs typeface="等线" panose="02010600030101010101" charset="-122"/>
                <a:sym typeface="+mn-ea"/>
              </a:rPr>
              <a:t>（</a:t>
            </a:r>
            <a:r>
              <a:rPr lang="en-US" altLang="zh-CN" dirty="0">
                <a:latin typeface="等线" panose="02010600030101010101" charset="-122"/>
                <a:ea typeface="等线" panose="02010600030101010101" charset="-122"/>
                <a:cs typeface="等线" panose="02010600030101010101" charset="-122"/>
                <a:sym typeface="+mn-ea"/>
              </a:rPr>
              <a:t>1</a:t>
            </a:r>
            <a:r>
              <a:rPr lang="zh-CN" dirty="0">
                <a:latin typeface="等线" panose="02010600030101010101" charset="-122"/>
                <a:ea typeface="等线" panose="02010600030101010101" charset="-122"/>
                <a:cs typeface="等线" panose="02010600030101010101" charset="-122"/>
                <a:sym typeface="+mn-ea"/>
              </a:rPr>
              <a:t>）</a:t>
            </a:r>
            <a:r>
              <a:rPr dirty="0" err="1" smtClean="0">
                <a:latin typeface="等线" panose="02010600030101010101" charset="-122"/>
                <a:ea typeface="等线" panose="02010600030101010101" charset="-122"/>
                <a:cs typeface="等线" panose="02010600030101010101" charset="-122"/>
                <a:sym typeface="+mn-ea"/>
              </a:rPr>
              <a:t>使用</a:t>
            </a:r>
            <a:r>
              <a:rPr b="1" dirty="0" err="1" smtClean="0">
                <a:latin typeface="等线" panose="02010600030101010101" charset="-122"/>
                <a:ea typeface="等线" panose="02010600030101010101" charset="-122"/>
                <a:cs typeface="等线" panose="02010600030101010101" charset="-122"/>
                <a:sym typeface="+mn-ea"/>
              </a:rPr>
              <a:t>更高效的音乐表示方法</a:t>
            </a:r>
            <a:r>
              <a:rPr lang="zh-CN" dirty="0" err="1" smtClean="0">
                <a:latin typeface="等线" panose="02010600030101010101" charset="-122"/>
                <a:ea typeface="等线" panose="02010600030101010101" charset="-122"/>
                <a:cs typeface="等线" panose="02010600030101010101" charset="-122"/>
                <a:sym typeface="+mn-ea"/>
              </a:rPr>
              <a:t>（</a:t>
            </a:r>
            <a:r>
              <a:rPr lang="en-US" altLang="zh-CN" dirty="0" err="1" smtClean="0">
                <a:latin typeface="等线" panose="02010600030101010101" charset="-122"/>
                <a:ea typeface="等线" panose="02010600030101010101" charset="-122"/>
                <a:cs typeface="等线" panose="02010600030101010101" charset="-122"/>
                <a:sym typeface="+mn-ea"/>
              </a:rPr>
              <a:t>P10 </a:t>
            </a:r>
            <a:r>
              <a:rPr lang="zh-CN" altLang="en-US" dirty="0" err="1" smtClean="0">
                <a:latin typeface="等线" panose="02010600030101010101" charset="-122"/>
                <a:ea typeface="等线" panose="02010600030101010101" charset="-122"/>
                <a:cs typeface="等线" panose="02010600030101010101" charset="-122"/>
                <a:sym typeface="+mn-ea"/>
              </a:rPr>
              <a:t>，</a:t>
            </a:r>
            <a:r>
              <a:rPr lang="zh-CN" dirty="0" err="1" smtClean="0">
                <a:latin typeface="等线" panose="02010600030101010101" charset="-122"/>
                <a:ea typeface="等线" panose="02010600030101010101" charset="-122"/>
                <a:cs typeface="等线" panose="02010600030101010101" charset="-122"/>
                <a:sym typeface="+mn-ea"/>
              </a:rPr>
              <a:t>图</a:t>
            </a:r>
            <a:r>
              <a:rPr lang="en-US" altLang="zh-CN" dirty="0" err="1" smtClean="0">
                <a:latin typeface="等线" panose="02010600030101010101" charset="-122"/>
                <a:ea typeface="等线" panose="02010600030101010101" charset="-122"/>
                <a:cs typeface="等线" panose="02010600030101010101" charset="-122"/>
                <a:sym typeface="+mn-ea"/>
              </a:rPr>
              <a:t>3.4</a:t>
            </a:r>
            <a:r>
              <a:rPr lang="zh-CN" dirty="0" err="1" smtClean="0">
                <a:latin typeface="等线" panose="02010600030101010101" charset="-122"/>
                <a:ea typeface="等线" panose="02010600030101010101" charset="-122"/>
                <a:cs typeface="等线" panose="02010600030101010101" charset="-122"/>
                <a:sym typeface="+mn-ea"/>
              </a:rPr>
              <a:t>）</a:t>
            </a:r>
            <a:endParaRPr lang="zh-CN" dirty="0" err="1" smtClean="0">
              <a:latin typeface="等线" panose="02010600030101010101" charset="-122"/>
              <a:ea typeface="等线" panose="02010600030101010101" charset="-122"/>
              <a:cs typeface="等线" panose="02010600030101010101" charset="-122"/>
              <a:sym typeface="+mn-ea"/>
            </a:endParaRPr>
          </a:p>
          <a:p>
            <a:pPr>
              <a:lnSpc>
                <a:spcPct val="150000"/>
              </a:lnSpc>
            </a:pPr>
            <a:endParaRPr b="1" dirty="0" err="1" smtClean="0">
              <a:latin typeface="等线" panose="02010600030101010101" charset="-122"/>
              <a:ea typeface="等线" panose="02010600030101010101" charset="-122"/>
              <a:cs typeface="等线" panose="02010600030101010101" charset="-122"/>
              <a:sym typeface="+mn-ea"/>
            </a:endParaRPr>
          </a:p>
          <a:p>
            <a:pPr>
              <a:lnSpc>
                <a:spcPct val="150000"/>
              </a:lnSpc>
            </a:pPr>
            <a:r>
              <a:rPr lang="zh-CN" dirty="0">
                <a:latin typeface="等线" panose="02010600030101010101" charset="-122"/>
                <a:ea typeface="等线" panose="02010600030101010101" charset="-122"/>
                <a:cs typeface="等线" panose="02010600030101010101" charset="-122"/>
                <a:sym typeface="+mn-ea"/>
              </a:rPr>
              <a:t>（</a:t>
            </a:r>
            <a:r>
              <a:rPr lang="en-US" altLang="zh-CN" dirty="0">
                <a:latin typeface="等线" panose="02010600030101010101" charset="-122"/>
                <a:ea typeface="等线" panose="02010600030101010101" charset="-122"/>
                <a:cs typeface="等线" panose="02010600030101010101" charset="-122"/>
                <a:sym typeface="+mn-ea"/>
              </a:rPr>
              <a:t>2</a:t>
            </a:r>
            <a:r>
              <a:rPr lang="zh-CN" dirty="0" smtClean="0">
                <a:latin typeface="等线" panose="02010600030101010101" charset="-122"/>
                <a:ea typeface="等线" panose="02010600030101010101" charset="-122"/>
                <a:cs typeface="等线" panose="02010600030101010101" charset="-122"/>
                <a:sym typeface="+mn-ea"/>
              </a:rPr>
              <a:t>）</a:t>
            </a:r>
            <a:r>
              <a:rPr lang="zh-CN" altLang="en-US" dirty="0">
                <a:latin typeface="等线" panose="02010600030101010101" charset="-122"/>
                <a:ea typeface="等线" panose="02010600030101010101" charset="-122"/>
                <a:cs typeface="等线" panose="02010600030101010101" charset="-122"/>
                <a:sym typeface="+mn-ea"/>
              </a:rPr>
              <a:t>引入</a:t>
            </a:r>
            <a:r>
              <a:rPr b="1" dirty="0" err="1" smtClean="0">
                <a:latin typeface="等线" panose="02010600030101010101" charset="-122"/>
                <a:ea typeface="等线" panose="02010600030101010101" charset="-122"/>
                <a:cs typeface="等线" panose="02010600030101010101" charset="-122"/>
                <a:sym typeface="+mn-ea"/>
              </a:rPr>
              <a:t>BART模型</a:t>
            </a:r>
            <a:r>
              <a:rPr lang="zh-CN" altLang="en-US" b="1" dirty="0" smtClean="0">
                <a:latin typeface="等线" panose="02010600030101010101" charset="-122"/>
                <a:ea typeface="等线" panose="02010600030101010101" charset="-122"/>
                <a:cs typeface="等线" panose="02010600030101010101" charset="-122"/>
                <a:sym typeface="+mn-ea"/>
              </a:rPr>
              <a:t>，生成</a:t>
            </a:r>
            <a:r>
              <a:rPr lang="zh-CN" altLang="en-US" b="1" dirty="0">
                <a:latin typeface="等线" panose="02010600030101010101" charset="-122"/>
                <a:ea typeface="等线" panose="02010600030101010101" charset="-122"/>
                <a:cs typeface="等线" panose="02010600030101010101" charset="-122"/>
                <a:sym typeface="+mn-ea"/>
              </a:rPr>
              <a:t>具有</a:t>
            </a:r>
            <a:r>
              <a:rPr lang="zh-CN" altLang="en-US" b="1" dirty="0" smtClean="0">
                <a:latin typeface="等线" panose="02010600030101010101" charset="-122"/>
                <a:ea typeface="等线" panose="02010600030101010101" charset="-122"/>
                <a:cs typeface="等线" panose="02010600030101010101" charset="-122"/>
                <a:sym typeface="+mn-ea"/>
              </a:rPr>
              <a:t>长期一致性的音乐</a:t>
            </a:r>
            <a:endParaRPr lang="zh-CN" altLang="en-US" b="1" dirty="0" smtClean="0">
              <a:latin typeface="等线" panose="02010600030101010101" charset="-122"/>
              <a:ea typeface="等线" panose="02010600030101010101" charset="-122"/>
              <a:cs typeface="等线" panose="02010600030101010101" charset="-122"/>
              <a:sym typeface="+mn-ea"/>
            </a:endParaRPr>
          </a:p>
          <a:p>
            <a:pPr>
              <a:lnSpc>
                <a:spcPct val="150000"/>
              </a:lnSpc>
            </a:pPr>
            <a:endParaRPr lang="zh-CN" altLang="en-US" b="1" dirty="0" smtClean="0">
              <a:solidFill>
                <a:schemeClr val="tx1"/>
              </a:solidFill>
              <a:latin typeface="等线" panose="02010600030101010101" charset="-122"/>
              <a:ea typeface="等线" panose="02010600030101010101" charset="-122"/>
              <a:cs typeface="等线" panose="02010600030101010101" charset="-122"/>
              <a:sym typeface="+mn-ea"/>
            </a:endParaRPr>
          </a:p>
          <a:p>
            <a:pPr>
              <a:lnSpc>
                <a:spcPct val="150000"/>
              </a:lnSpc>
            </a:pPr>
            <a:endParaRPr dirty="0">
              <a:solidFill>
                <a:schemeClr val="tx1"/>
              </a:solidFill>
              <a:latin typeface="等线" panose="02010600030101010101" charset="-122"/>
              <a:ea typeface="等线" panose="02010600030101010101" charset="-122"/>
              <a:cs typeface="等线" panose="02010600030101010101" charset="-122"/>
            </a:endParaRPr>
          </a:p>
          <a:p>
            <a:pPr>
              <a:lnSpc>
                <a:spcPct val="150000"/>
              </a:lnSpc>
            </a:pPr>
            <a:r>
              <a:rPr lang="zh-CN" dirty="0">
                <a:latin typeface="等线" panose="02010600030101010101" charset="-122"/>
                <a:ea typeface="等线" panose="02010600030101010101" charset="-122"/>
                <a:cs typeface="等线" panose="02010600030101010101" charset="-122"/>
                <a:sym typeface="+mn-ea"/>
              </a:rPr>
              <a:t>（</a:t>
            </a:r>
            <a:r>
              <a:rPr lang="en-US" altLang="zh-CN" dirty="0">
                <a:latin typeface="等线" panose="02010600030101010101" charset="-122"/>
                <a:ea typeface="等线" panose="02010600030101010101" charset="-122"/>
                <a:cs typeface="等线" panose="02010600030101010101" charset="-122"/>
                <a:sym typeface="+mn-ea"/>
              </a:rPr>
              <a:t>3</a:t>
            </a:r>
            <a:r>
              <a:rPr lang="zh-CN" dirty="0">
                <a:latin typeface="等线" panose="02010600030101010101" charset="-122"/>
                <a:ea typeface="等线" panose="02010600030101010101" charset="-122"/>
                <a:cs typeface="等线" panose="02010600030101010101" charset="-122"/>
                <a:sym typeface="+mn-ea"/>
              </a:rPr>
              <a:t>）</a:t>
            </a:r>
            <a:r>
              <a:rPr dirty="0" err="1">
                <a:latin typeface="等线" panose="02010600030101010101" charset="-122"/>
                <a:ea typeface="等线" panose="02010600030101010101" charset="-122"/>
                <a:cs typeface="等线" panose="02010600030101010101" charset="-122"/>
                <a:sym typeface="+mn-ea"/>
              </a:rPr>
              <a:t>设计</a:t>
            </a:r>
            <a:r>
              <a:rPr b="1" dirty="0" err="1">
                <a:latin typeface="等线" panose="02010600030101010101" charset="-122"/>
                <a:ea typeface="等线" panose="02010600030101010101" charset="-122"/>
                <a:cs typeface="等线" panose="02010600030101010101" charset="-122"/>
                <a:sym typeface="+mn-ea"/>
              </a:rPr>
              <a:t>有效的预训练方式</a:t>
            </a:r>
            <a:r>
              <a:rPr dirty="0" err="1">
                <a:latin typeface="等线" panose="02010600030101010101" charset="-122"/>
                <a:ea typeface="等线" panose="02010600030101010101" charset="-122"/>
                <a:cs typeface="等线" panose="02010600030101010101" charset="-122"/>
                <a:sym typeface="+mn-ea"/>
              </a:rPr>
              <a:t>，</a:t>
            </a:r>
            <a:r>
              <a:rPr dirty="0" err="1" smtClean="0">
                <a:latin typeface="等线" panose="02010600030101010101" charset="-122"/>
                <a:ea typeface="等线" panose="02010600030101010101" charset="-122"/>
                <a:cs typeface="等线" panose="02010600030101010101" charset="-122"/>
                <a:sym typeface="+mn-ea"/>
              </a:rPr>
              <a:t>使模型能够充分利用数据</a:t>
            </a:r>
            <a:endParaRPr lang="en-US" dirty="0" smtClean="0">
              <a:solidFill>
                <a:schemeClr val="tx1"/>
              </a:solidFill>
              <a:latin typeface="等线" panose="02010600030101010101" charset="-122"/>
              <a:ea typeface="等线" panose="02010600030101010101" charset="-122"/>
              <a:cs typeface="等线" panose="02010600030101010101" charset="-122"/>
            </a:endParaRPr>
          </a:p>
          <a:p>
            <a:pPr>
              <a:lnSpc>
                <a:spcPct val="150000"/>
              </a:lnSpc>
            </a:pPr>
            <a:endParaRPr lang="zh-CN" altLang="en-US" dirty="0" smtClean="0">
              <a:latin typeface="等线" panose="02010600030101010101" charset="-122"/>
              <a:ea typeface="等线" panose="02010600030101010101" charset="-122"/>
              <a:cs typeface="等线" panose="02010600030101010101" charset="-122"/>
              <a:sym typeface="+mn-ea"/>
            </a:endParaRPr>
          </a:p>
          <a:p>
            <a:pPr>
              <a:lnSpc>
                <a:spcPct val="150000"/>
              </a:lnSpc>
            </a:pPr>
            <a:r>
              <a:rPr lang="zh-CN" altLang="en-US" dirty="0" smtClean="0">
                <a:latin typeface="等线" panose="02010600030101010101" charset="-122"/>
                <a:ea typeface="等线" panose="02010600030101010101" charset="-122"/>
                <a:cs typeface="等线" panose="02010600030101010101" charset="-122"/>
                <a:sym typeface="+mn-ea"/>
              </a:rPr>
              <a:t>（</a:t>
            </a:r>
            <a:r>
              <a:rPr lang="en-US" altLang="zh-CN" dirty="0">
                <a:latin typeface="等线" panose="02010600030101010101" charset="-122"/>
                <a:ea typeface="等线" panose="02010600030101010101" charset="-122"/>
                <a:cs typeface="等线" panose="02010600030101010101" charset="-122"/>
                <a:sym typeface="+mn-ea"/>
              </a:rPr>
              <a:t>4</a:t>
            </a:r>
            <a:r>
              <a:rPr lang="zh-CN" altLang="en-US" dirty="0" smtClean="0">
                <a:latin typeface="等线" panose="02010600030101010101" charset="-122"/>
                <a:ea typeface="等线" panose="02010600030101010101" charset="-122"/>
                <a:cs typeface="等线" panose="02010600030101010101" charset="-122"/>
                <a:sym typeface="+mn-ea"/>
              </a:rPr>
              <a:t>）提出</a:t>
            </a:r>
            <a:r>
              <a:rPr lang="zh-CN" altLang="en-US" b="1" dirty="0" smtClean="0">
                <a:latin typeface="等线" panose="02010600030101010101" charset="-122"/>
                <a:ea typeface="等线" panose="02010600030101010101" charset="-122"/>
                <a:cs typeface="等线" panose="02010600030101010101" charset="-122"/>
                <a:sym typeface="+mn-ea"/>
              </a:rPr>
              <a:t>随机对象选择机制</a:t>
            </a:r>
            <a:r>
              <a:rPr lang="zh-CN" altLang="en-US" dirty="0" smtClean="0">
                <a:latin typeface="等线" panose="02010600030101010101" charset="-122"/>
                <a:ea typeface="等线" panose="02010600030101010101" charset="-122"/>
                <a:cs typeface="等线" panose="02010600030101010101" charset="-122"/>
                <a:sym typeface="+mn-ea"/>
              </a:rPr>
              <a:t>防止信息泄露</a:t>
            </a:r>
            <a:endParaRPr dirty="0">
              <a:solidFill>
                <a:schemeClr val="tx1"/>
              </a:solidFill>
              <a:latin typeface="等线" panose="02010600030101010101" charset="-122"/>
              <a:ea typeface="等线" panose="02010600030101010101" charset="-122"/>
              <a:cs typeface="等线" panose="02010600030101010101" charset="-122"/>
            </a:endParaRPr>
          </a:p>
        </p:txBody>
      </p:sp>
      <p:sp>
        <p:nvSpPr>
          <p:cNvPr id="19" name="文本框 18"/>
          <p:cNvSpPr txBox="1"/>
          <p:nvPr>
            <p:custDataLst>
              <p:tags r:id="rId3"/>
            </p:custDataLst>
          </p:nvPr>
        </p:nvSpPr>
        <p:spPr>
          <a:xfrm>
            <a:off x="643890" y="732155"/>
            <a:ext cx="4972050" cy="521970"/>
          </a:xfrm>
          <a:prstGeom prst="rect">
            <a:avLst/>
          </a:prstGeom>
          <a:noFill/>
        </p:spPr>
        <p:txBody>
          <a:bodyPr wrap="square" rtlCol="0">
            <a:spAutoFit/>
          </a:bodyPr>
          <a:p>
            <a:r>
              <a:rPr lang="en-US" altLang="zh-CN" sz="2800" b="1">
                <a:latin typeface="等线" panose="02010600030101010101" charset="-122"/>
                <a:ea typeface="等线" panose="02010600030101010101" charset="-122"/>
                <a:cs typeface="等线" panose="02010600030101010101" charset="-122"/>
              </a:rPr>
              <a:t>2.2  </a:t>
            </a:r>
            <a:r>
              <a:rPr lang="zh-CN" altLang="en-US" sz="2800" b="1">
                <a:latin typeface="等线" panose="02010600030101010101" charset="-122"/>
                <a:ea typeface="等线" panose="02010600030101010101" charset="-122"/>
                <a:cs typeface="等线" panose="02010600030101010101" charset="-122"/>
              </a:rPr>
              <a:t>现有音乐生成模型的问题</a:t>
            </a:r>
            <a:endParaRPr lang="zh-CN" altLang="en-US" sz="2800" b="1">
              <a:latin typeface="等线" panose="02010600030101010101" charset="-122"/>
              <a:ea typeface="等线" panose="02010600030101010101" charset="-122"/>
              <a:cs typeface="等线" panose="02010600030101010101" charset="-122"/>
            </a:endParaRPr>
          </a:p>
        </p:txBody>
      </p:sp>
      <p:sp>
        <p:nvSpPr>
          <p:cNvPr id="6" name="灯片编号占位符 5"/>
          <p:cNvSpPr>
            <a:spLocks noGrp="1"/>
          </p:cNvSpPr>
          <p:nvPr>
            <p:ph type="sldNum" sz="quarter" idx="12"/>
          </p:nvPr>
        </p:nvSpPr>
        <p:spPr/>
        <p:txBody>
          <a:bodyPr/>
          <a:p>
            <a:fld id="{01635508-54A0-4FB0-A4C5-6467DE85E924}" type="slidenum">
              <a:rPr lang="zh-CN" altLang="en-US" smtClean="0"/>
            </a:fld>
            <a:endParaRPr lang="zh-CN" altLang="en-US"/>
          </a:p>
        </p:txBody>
      </p:sp>
      <p:cxnSp>
        <p:nvCxnSpPr>
          <p:cNvPr id="3" name="直接连接符 2"/>
          <p:cNvCxnSpPr/>
          <p:nvPr/>
        </p:nvCxnSpPr>
        <p:spPr>
          <a:xfrm>
            <a:off x="6548120" y="1245235"/>
            <a:ext cx="9525" cy="5161915"/>
          </a:xfrm>
          <a:prstGeom prst="line">
            <a:avLst/>
          </a:prstGeom>
          <a:ln w="31750" cap="rnd">
            <a:solidFill>
              <a:schemeClr val="accent1"/>
            </a:solidFill>
            <a:prstDash val="sysDot"/>
            <a:round/>
          </a:ln>
        </p:spPr>
        <p:style>
          <a:lnRef idx="0">
            <a:srgbClr val="FFFFFF"/>
          </a:lnRef>
          <a:fillRef idx="0">
            <a:srgbClr val="FFFFFF"/>
          </a:fillRef>
          <a:effectRef idx="0">
            <a:srgbClr val="FFFFFF"/>
          </a:effectRef>
          <a:fontRef idx="minor">
            <a:schemeClr val="tx1"/>
          </a:fontRef>
        </p:style>
      </p:cxnSp>
    </p:spTree>
  </p:cSld>
  <p:clrMapOvr>
    <a:masterClrMapping/>
  </p:clrMapOvr>
  <p:transition advTm="48345"/>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screen"/>
          <a:srcRect/>
          <a:stretch>
            <a:fillRect/>
          </a:stretch>
        </p:blipFill>
        <p:spPr>
          <a:xfrm>
            <a:off x="6321176" y="2686649"/>
            <a:ext cx="5870824" cy="1542449"/>
          </a:xfrm>
          <a:prstGeom prst="rect">
            <a:avLst/>
          </a:prstGeom>
        </p:spPr>
      </p:pic>
      <p:sp>
        <p:nvSpPr>
          <p:cNvPr id="17" name="矩形 16"/>
          <p:cNvSpPr/>
          <p:nvPr/>
        </p:nvSpPr>
        <p:spPr>
          <a:xfrm>
            <a:off x="2857500" y="2686684"/>
            <a:ext cx="9334500" cy="1543049"/>
          </a:xfrm>
          <a:prstGeom prst="rect">
            <a:avLst/>
          </a:prstGeom>
          <a:gradFill flip="none" rotWithShape="1">
            <a:gsLst>
              <a:gs pos="35000">
                <a:srgbClr val="014924"/>
              </a:gs>
              <a:gs pos="0">
                <a:srgbClr val="014924"/>
              </a:gs>
              <a:gs pos="59000">
                <a:srgbClr val="014924">
                  <a:alpha val="95000"/>
                </a:srgbClr>
              </a:gs>
              <a:gs pos="77000">
                <a:srgbClr val="014924">
                  <a:alpha val="70000"/>
                </a:srgbClr>
              </a:gs>
              <a:gs pos="100000">
                <a:srgbClr val="014924">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6600">
                <a:latin typeface="微软雅黑" panose="020B0503020204020204" pitchFamily="34" charset="-122"/>
                <a:ea typeface="微软雅黑" panose="020B0503020204020204" pitchFamily="34" charset="-122"/>
              </a:rPr>
              <a:t>项目创新</a:t>
            </a:r>
            <a:endParaRPr lang="zh-CN" altLang="en-US" sz="6600">
              <a:latin typeface="微软雅黑" panose="020B0503020204020204" pitchFamily="34" charset="-122"/>
              <a:ea typeface="微软雅黑" panose="020B0503020204020204" pitchFamily="34" charset="-122"/>
            </a:endParaRPr>
          </a:p>
        </p:txBody>
      </p:sp>
      <p:grpSp>
        <p:nvGrpSpPr>
          <p:cNvPr id="2" name="组合 1"/>
          <p:cNvGrpSpPr/>
          <p:nvPr/>
        </p:nvGrpSpPr>
        <p:grpSpPr>
          <a:xfrm>
            <a:off x="1123950" y="2686050"/>
            <a:ext cx="1543050" cy="1543050"/>
            <a:chOff x="1123950" y="2686050"/>
            <a:chExt cx="1543050" cy="1543050"/>
          </a:xfrm>
          <a:solidFill>
            <a:srgbClr val="014924"/>
          </a:solidFill>
        </p:grpSpPr>
        <p:sp>
          <p:nvSpPr>
            <p:cNvPr id="7" name="矩形 6"/>
            <p:cNvSpPr/>
            <p:nvPr/>
          </p:nvSpPr>
          <p:spPr>
            <a:xfrm>
              <a:off x="1123950" y="2686050"/>
              <a:ext cx="1543050" cy="1543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1407285" y="2903577"/>
              <a:ext cx="976380" cy="1106805"/>
            </a:xfrm>
            <a:prstGeom prst="rect">
              <a:avLst/>
            </a:prstGeom>
            <a:grpFill/>
          </p:spPr>
          <p:txBody>
            <a:bodyPr wrap="square" rtlCol="0">
              <a:spAutoFit/>
            </a:bodyPr>
            <a:lstStyle/>
            <a:p>
              <a:pPr algn="ctr"/>
              <a:r>
                <a:rPr lang="en-US" altLang="zh-CN" sz="6600" b="1" dirty="0">
                  <a:solidFill>
                    <a:schemeClr val="bg1"/>
                  </a:solidFill>
                  <a:latin typeface="微软雅黑" panose="020B0503020204020204" pitchFamily="34" charset="-122"/>
                  <a:ea typeface="微软雅黑" panose="020B0503020204020204" pitchFamily="34" charset="-122"/>
                </a:rPr>
                <a:t>3</a:t>
              </a:r>
              <a:endParaRPr lang="en-US" altLang="zh-CN" sz="6600" b="1" dirty="0">
                <a:solidFill>
                  <a:schemeClr val="bg1"/>
                </a:solidFill>
                <a:latin typeface="微软雅黑" panose="020B0503020204020204" pitchFamily="34" charset="-122"/>
                <a:ea typeface="微软雅黑" panose="020B0503020204020204" pitchFamily="34" charset="-122"/>
              </a:endParaRPr>
            </a:p>
          </p:txBody>
        </p:sp>
      </p:grpSp>
      <p:pic>
        <p:nvPicPr>
          <p:cNvPr id="12" name="图片 11"/>
          <p:cNvPicPr>
            <a:picLocks noChangeAspect="1"/>
          </p:cNvPicPr>
          <p:nvPr/>
        </p:nvPicPr>
        <p:blipFill rotWithShape="1">
          <a:blip r:embed="rId2" cstate="screen"/>
          <a:srcRect/>
          <a:stretch>
            <a:fillRect/>
          </a:stretch>
        </p:blipFill>
        <p:spPr>
          <a:xfrm>
            <a:off x="9815333" y="135922"/>
            <a:ext cx="2376667" cy="734513"/>
          </a:xfrm>
          <a:prstGeom prst="rect">
            <a:avLst/>
          </a:prstGeom>
        </p:spPr>
      </p:pic>
      <p:sp>
        <p:nvSpPr>
          <p:cNvPr id="5" name="灯片编号占位符 4"/>
          <p:cNvSpPr>
            <a:spLocks noGrp="1"/>
          </p:cNvSpPr>
          <p:nvPr>
            <p:ph type="sldNum" sz="quarter" idx="12"/>
          </p:nvPr>
        </p:nvSpPr>
        <p:spPr/>
        <p:txBody>
          <a:bodyPr/>
          <a:p>
            <a:fld id="{01635508-54A0-4FB0-A4C5-6467DE85E924}" type="slidenum">
              <a:rPr lang="zh-CN" altLang="en-US" smtClean="0"/>
            </a:fld>
            <a:endParaRPr lang="zh-CN" altLang="en-US"/>
          </a:p>
        </p:txBody>
      </p:sp>
    </p:spTree>
  </p:cSld>
  <p:clrMapOvr>
    <a:masterClrMapping/>
  </p:clrMapOvr>
  <p:transition advTm="154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4000" y="201683"/>
            <a:ext cx="898070" cy="521970"/>
            <a:chOff x="-254000" y="201683"/>
            <a:chExt cx="898070" cy="521970"/>
          </a:xfrm>
        </p:grpSpPr>
        <p:sp>
          <p:nvSpPr>
            <p:cNvPr id="5" name="圆角矩形 4"/>
            <p:cNvSpPr/>
            <p:nvPr/>
          </p:nvSpPr>
          <p:spPr>
            <a:xfrm>
              <a:off x="-254000" y="227083"/>
              <a:ext cx="898070" cy="439668"/>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5706" y="201683"/>
              <a:ext cx="467694" cy="52197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3</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701167" y="144940"/>
            <a:ext cx="1807210" cy="582295"/>
          </a:xfrm>
          <a:prstGeom prst="rect">
            <a:avLst/>
          </a:prstGeom>
          <a:noFill/>
        </p:spPr>
        <p:txBody>
          <a:bodyPr wrap="none" lIns="91436" tIns="45718" rIns="91436" bIns="45718" rtlCol="0">
            <a:spAutoFit/>
          </a:bodyPr>
          <a:lstStyle/>
          <a:p>
            <a:r>
              <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rPr>
              <a:t>项目创新</a:t>
            </a:r>
            <a:endParaRPr lang="zh-CN" altLang="en-US" sz="3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507615" y="217805"/>
            <a:ext cx="10554335" cy="439420"/>
            <a:chOff x="2965397" y="217491"/>
            <a:chExt cx="10096500" cy="439541"/>
          </a:xfrm>
        </p:grpSpPr>
        <p:sp>
          <p:nvSpPr>
            <p:cNvPr id="4" name="圆角矩形 3"/>
            <p:cNvSpPr/>
            <p:nvPr/>
          </p:nvSpPr>
          <p:spPr>
            <a:xfrm>
              <a:off x="2965397" y="217491"/>
              <a:ext cx="10083800" cy="328609"/>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圆角矩形 7"/>
            <p:cNvSpPr/>
            <p:nvPr/>
          </p:nvSpPr>
          <p:spPr>
            <a:xfrm flipV="1">
              <a:off x="2978097" y="621032"/>
              <a:ext cx="10083800" cy="36000"/>
            </a:xfrm>
            <a:prstGeom prst="roundRect">
              <a:avLst>
                <a:gd name="adj" fmla="val 50000"/>
              </a:avLst>
            </a:prstGeom>
            <a:solidFill>
              <a:srgbClr val="014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1" name="图片 80"/>
          <p:cNvPicPr>
            <a:picLocks noChangeAspect="1"/>
          </p:cNvPicPr>
          <p:nvPr/>
        </p:nvPicPr>
        <p:blipFill rotWithShape="1">
          <a:blip r:embed="rId1" cstate="screen"/>
          <a:srcRect/>
          <a:stretch>
            <a:fillRect/>
          </a:stretch>
        </p:blipFill>
        <p:spPr>
          <a:xfrm>
            <a:off x="10733656" y="176254"/>
            <a:ext cx="1264639" cy="444778"/>
          </a:xfrm>
          <a:prstGeom prst="rect">
            <a:avLst/>
          </a:prstGeom>
        </p:spPr>
      </p:pic>
      <p:sp>
        <p:nvSpPr>
          <p:cNvPr id="19" name="文本框 18"/>
          <p:cNvSpPr txBox="1"/>
          <p:nvPr/>
        </p:nvSpPr>
        <p:spPr>
          <a:xfrm>
            <a:off x="643890" y="943610"/>
            <a:ext cx="4126230" cy="521970"/>
          </a:xfrm>
          <a:prstGeom prst="rect">
            <a:avLst/>
          </a:prstGeom>
          <a:noFill/>
        </p:spPr>
        <p:txBody>
          <a:bodyPr wrap="square" rtlCol="0">
            <a:spAutoFit/>
          </a:bodyPr>
          <a:lstStyle/>
          <a:p>
            <a:r>
              <a:rPr lang="en-US" altLang="zh-CN" sz="2800" b="1">
                <a:latin typeface="等线" panose="02010600030101010101" charset="-122"/>
                <a:ea typeface="等线" panose="02010600030101010101" charset="-122"/>
                <a:cs typeface="等线" panose="02010600030101010101" charset="-122"/>
              </a:rPr>
              <a:t>3.1  </a:t>
            </a:r>
            <a:r>
              <a:rPr lang="zh-CN" altLang="en-US" sz="2800" b="1">
                <a:latin typeface="等线" panose="02010600030101010101" charset="-122"/>
                <a:ea typeface="等线" panose="02010600030101010101" charset="-122"/>
                <a:cs typeface="等线" panose="02010600030101010101" charset="-122"/>
              </a:rPr>
              <a:t>模型结构</a:t>
            </a:r>
            <a:endParaRPr lang="zh-CN" altLang="en-US" sz="2800" b="1">
              <a:latin typeface="等线" panose="02010600030101010101" charset="-122"/>
              <a:ea typeface="等线" panose="02010600030101010101" charset="-122"/>
              <a:cs typeface="等线" panose="02010600030101010101" charset="-122"/>
            </a:endParaRPr>
          </a:p>
        </p:txBody>
      </p:sp>
      <p:sp>
        <p:nvSpPr>
          <p:cNvPr id="10" name="文本框 9"/>
          <p:cNvSpPr txBox="1"/>
          <p:nvPr/>
        </p:nvSpPr>
        <p:spPr>
          <a:xfrm>
            <a:off x="643890" y="5538470"/>
            <a:ext cx="10864215" cy="1198880"/>
          </a:xfrm>
          <a:prstGeom prst="rect">
            <a:avLst/>
          </a:prstGeom>
          <a:noFill/>
        </p:spPr>
        <p:txBody>
          <a:bodyPr wrap="square" rtlCol="0">
            <a:spAutoFit/>
          </a:bodyPr>
          <a:p>
            <a:pPr indent="457200"/>
            <a:r>
              <a:rPr lang="zh-CN" dirty="0">
                <a:latin typeface="等线" panose="02010600030101010101" charset="-122"/>
                <a:ea typeface="等线" panose="02010600030101010101" charset="-122"/>
                <a:cs typeface="等线" panose="02010600030101010101" charset="-122"/>
                <a:sym typeface="+mn-ea"/>
              </a:rPr>
              <a:t>本项目</a:t>
            </a:r>
            <a:r>
              <a:rPr dirty="0" err="1">
                <a:latin typeface="等线" panose="02010600030101010101" charset="-122"/>
                <a:ea typeface="等线" panose="02010600030101010101" charset="-122"/>
                <a:cs typeface="等线" panose="02010600030101010101" charset="-122"/>
                <a:sym typeface="+mn-ea"/>
              </a:rPr>
              <a:t>采用了与BART</a:t>
            </a:r>
            <a:r>
              <a:rPr dirty="0" err="1" smtClean="0">
                <a:latin typeface="等线" panose="02010600030101010101" charset="-122"/>
                <a:ea typeface="等线" panose="02010600030101010101" charset="-122"/>
                <a:cs typeface="等线" panose="02010600030101010101" charset="-122"/>
                <a:sym typeface="+mn-ea"/>
              </a:rPr>
              <a:t>相一致的模型</a:t>
            </a:r>
            <a:r>
              <a:rPr lang="zh-CN" altLang="en-US" dirty="0" smtClean="0">
                <a:latin typeface="等线" panose="02010600030101010101" charset="-122"/>
                <a:ea typeface="等线" panose="02010600030101010101" charset="-122"/>
                <a:cs typeface="等线" panose="02010600030101010101" charset="-122"/>
                <a:sym typeface="+mn-ea"/>
              </a:rPr>
              <a:t>主干</a:t>
            </a:r>
            <a:r>
              <a:rPr dirty="0" smtClean="0">
                <a:latin typeface="等线" panose="02010600030101010101" charset="-122"/>
                <a:ea typeface="等线" panose="02010600030101010101" charset="-122"/>
                <a:cs typeface="等线" panose="02010600030101010101" charset="-122"/>
                <a:sym typeface="+mn-ea"/>
              </a:rPr>
              <a:t>。</a:t>
            </a:r>
            <a:r>
              <a:rPr dirty="0">
                <a:latin typeface="等线" panose="02010600030101010101" charset="-122"/>
                <a:ea typeface="等线" panose="02010600030101010101" charset="-122"/>
                <a:cs typeface="等线" panose="02010600030101010101" charset="-122"/>
                <a:sym typeface="+mn-ea"/>
              </a:rPr>
              <a:t>首先，我们对MIDI数据进行Octuple编码，然后将编码后的数据输入到嵌入层。接下来，我们将嵌入层的输出输入到BART模型中进行处理</a:t>
            </a:r>
            <a:r>
              <a:rPr dirty="0" smtClean="0">
                <a:latin typeface="等线" panose="02010600030101010101" charset="-122"/>
                <a:ea typeface="等线" panose="02010600030101010101" charset="-122"/>
                <a:cs typeface="等线" panose="02010600030101010101" charset="-122"/>
                <a:sym typeface="+mn-ea"/>
              </a:rPr>
              <a:t>。</a:t>
            </a:r>
            <a:endParaRPr lang="en-US" dirty="0" smtClean="0">
              <a:latin typeface="等线" panose="02010600030101010101" charset="-122"/>
              <a:ea typeface="等线" panose="02010600030101010101" charset="-122"/>
              <a:cs typeface="等线" panose="02010600030101010101" charset="-122"/>
            </a:endParaRPr>
          </a:p>
          <a:p>
            <a:pPr indent="457200"/>
            <a:r>
              <a:rPr lang="zh-CN" altLang="zh-CN" dirty="0">
                <a:latin typeface="等线" panose="02010600030101010101" charset="-122"/>
                <a:ea typeface="等线" panose="02010600030101010101" charset="-122"/>
                <a:cs typeface="等线" panose="02010600030101010101" charset="-122"/>
                <a:sym typeface="+mn-ea"/>
              </a:rPr>
              <a:t>优势：</a:t>
            </a:r>
            <a:r>
              <a:rPr lang="zh-CN" altLang="zh-CN" b="1" dirty="0">
                <a:latin typeface="等线" panose="02010600030101010101" charset="-122"/>
                <a:ea typeface="等线" panose="02010600030101010101" charset="-122"/>
                <a:cs typeface="等线" panose="02010600030101010101" charset="-122"/>
                <a:sym typeface="+mn-ea"/>
              </a:rPr>
              <a:t>编码器双向（可以关注全局信息）</a:t>
            </a:r>
            <a:r>
              <a:rPr lang="en-US" altLang="zh-CN" b="1" dirty="0">
                <a:latin typeface="等线" panose="02010600030101010101" charset="-122"/>
                <a:ea typeface="等线" panose="02010600030101010101" charset="-122"/>
                <a:cs typeface="等线" panose="02010600030101010101" charset="-122"/>
                <a:sym typeface="+mn-ea"/>
              </a:rPr>
              <a:t>+</a:t>
            </a:r>
            <a:r>
              <a:rPr lang="zh-CN" altLang="zh-CN" b="1" dirty="0">
                <a:latin typeface="等线" panose="02010600030101010101" charset="-122"/>
                <a:ea typeface="等线" panose="02010600030101010101" charset="-122"/>
                <a:cs typeface="等线" panose="02010600030101010101" charset="-122"/>
                <a:sym typeface="+mn-ea"/>
              </a:rPr>
              <a:t>解码器单向（可以用于序列生成任务）</a:t>
            </a:r>
            <a:r>
              <a:rPr lang="en-US" altLang="zh-CN" b="1" dirty="0">
                <a:latin typeface="等线" panose="02010600030101010101" charset="-122"/>
                <a:ea typeface="等线" panose="02010600030101010101" charset="-122"/>
                <a:cs typeface="等线" panose="02010600030101010101" charset="-122"/>
                <a:sym typeface="+mn-ea"/>
              </a:rPr>
              <a:t>+</a:t>
            </a:r>
            <a:r>
              <a:rPr lang="zh-CN" altLang="zh-CN" b="1" dirty="0">
                <a:latin typeface="等线" panose="02010600030101010101" charset="-122"/>
                <a:ea typeface="等线" panose="02010600030101010101" charset="-122"/>
                <a:cs typeface="等线" panose="02010600030101010101" charset="-122"/>
                <a:sym typeface="+mn-ea"/>
              </a:rPr>
              <a:t>预训练方式先破坏后恢复（可以学习语义信息，适用于理解任务）</a:t>
            </a:r>
            <a:endParaRPr>
              <a:latin typeface="等线" panose="02010600030101010101" charset="-122"/>
              <a:ea typeface="等线" panose="02010600030101010101" charset="-122"/>
              <a:cs typeface="等线" panose="02010600030101010101" charset="-122"/>
            </a:endParaRPr>
          </a:p>
        </p:txBody>
      </p:sp>
      <p:sp>
        <p:nvSpPr>
          <p:cNvPr id="13" name="文本框 12"/>
          <p:cNvSpPr txBox="1"/>
          <p:nvPr>
            <p:custDataLst>
              <p:tags r:id="rId2"/>
            </p:custDataLst>
          </p:nvPr>
        </p:nvSpPr>
        <p:spPr>
          <a:xfrm>
            <a:off x="5777865" y="4759960"/>
            <a:ext cx="1953260" cy="275590"/>
          </a:xfrm>
          <a:prstGeom prst="rect">
            <a:avLst/>
          </a:prstGeom>
          <a:noFill/>
        </p:spPr>
        <p:txBody>
          <a:bodyPr wrap="none" rtlCol="0" anchor="t">
            <a:spAutoFit/>
          </a:bodyPr>
          <a:p>
            <a:r>
              <a:rPr lang="zh-CN" altLang="en-US" sz="1200" b="1" dirty="0">
                <a:solidFill>
                  <a:srgbClr val="014924"/>
                </a:solidFill>
                <a:latin typeface="等线" panose="02010600030101010101" charset="-122"/>
                <a:ea typeface="等线" panose="02010600030101010101" charset="-122"/>
                <a:cs typeface="等线" panose="02010600030101010101" charset="-122"/>
                <a:sym typeface="+mn-ea"/>
              </a:rPr>
              <a:t>图</a:t>
            </a:r>
            <a:r>
              <a:rPr lang="en-US" altLang="zh-CN" sz="1200" b="1" dirty="0">
                <a:solidFill>
                  <a:srgbClr val="014924"/>
                </a:solidFill>
                <a:latin typeface="等线" panose="02010600030101010101" charset="-122"/>
                <a:ea typeface="等线" panose="02010600030101010101" charset="-122"/>
                <a:cs typeface="等线" panose="02010600030101010101" charset="-122"/>
                <a:sym typeface="+mn-ea"/>
              </a:rPr>
              <a:t>3</a:t>
            </a:r>
            <a:r>
              <a:rPr lang="en-US" altLang="zh-CN" sz="1200" b="1" dirty="0">
                <a:solidFill>
                  <a:srgbClr val="014924"/>
                </a:solidFill>
                <a:latin typeface="等线" panose="02010600030101010101" charset="-122"/>
                <a:ea typeface="等线" panose="02010600030101010101" charset="-122"/>
                <a:cs typeface="等线" panose="02010600030101010101" charset="-122"/>
                <a:sym typeface="+mn-ea"/>
              </a:rPr>
              <a:t>.1 PianoBART</a:t>
            </a:r>
            <a:r>
              <a:rPr lang="zh-CN" altLang="en-US" sz="1200" b="1" dirty="0">
                <a:solidFill>
                  <a:srgbClr val="014924"/>
                </a:solidFill>
                <a:latin typeface="等线" panose="02010600030101010101" charset="-122"/>
                <a:ea typeface="等线" panose="02010600030101010101" charset="-122"/>
                <a:cs typeface="等线" panose="02010600030101010101" charset="-122"/>
                <a:sym typeface="+mn-ea"/>
              </a:rPr>
              <a:t>模型结构</a:t>
            </a:r>
            <a:endParaRPr lang="zh-CN" altLang="en-US" sz="1200" b="1" dirty="0">
              <a:solidFill>
                <a:srgbClr val="014924"/>
              </a:solidFill>
              <a:latin typeface="等线" panose="02010600030101010101" charset="-122"/>
              <a:ea typeface="等线" panose="02010600030101010101" charset="-122"/>
              <a:cs typeface="等线" panose="02010600030101010101" charset="-122"/>
              <a:sym typeface="+mn-ea"/>
            </a:endParaRPr>
          </a:p>
        </p:txBody>
      </p:sp>
      <p:pic>
        <p:nvPicPr>
          <p:cNvPr id="9" name="图片 8"/>
          <p:cNvPicPr>
            <a:picLocks noChangeAspect="1"/>
          </p:cNvPicPr>
          <p:nvPr>
            <p:custDataLst>
              <p:tags r:id="rId3"/>
            </p:custDataLst>
          </p:nvPr>
        </p:nvPicPr>
        <p:blipFill>
          <a:blip r:embed="rId4"/>
          <a:stretch>
            <a:fillRect/>
          </a:stretch>
        </p:blipFill>
        <p:spPr>
          <a:xfrm>
            <a:off x="7656195" y="1681480"/>
            <a:ext cx="3945255" cy="2839720"/>
          </a:xfrm>
          <a:prstGeom prst="rect">
            <a:avLst/>
          </a:prstGeom>
        </p:spPr>
      </p:pic>
      <p:sp>
        <p:nvSpPr>
          <p:cNvPr id="16" name="灯片编号占位符 15"/>
          <p:cNvSpPr>
            <a:spLocks noGrp="1"/>
          </p:cNvSpPr>
          <p:nvPr>
            <p:ph type="sldNum" sz="quarter" idx="12"/>
          </p:nvPr>
        </p:nvSpPr>
        <p:spPr/>
        <p:txBody>
          <a:bodyPr/>
          <a:p>
            <a:fld id="{01635508-54A0-4FB0-A4C5-6467DE85E924}" type="slidenum">
              <a:rPr lang="zh-CN" altLang="en-US" smtClean="0"/>
            </a:fld>
            <a:endParaRPr lang="zh-CN" altLang="en-US"/>
          </a:p>
        </p:txBody>
      </p:sp>
      <p:pic>
        <p:nvPicPr>
          <p:cNvPr id="11" name="图片 10" descr="c55366185418a5fe1d73ec0bf7b4b15"/>
          <p:cNvPicPr>
            <a:picLocks noChangeAspect="1"/>
          </p:cNvPicPr>
          <p:nvPr/>
        </p:nvPicPr>
        <p:blipFill>
          <a:blip r:embed="rId5"/>
          <a:stretch>
            <a:fillRect/>
          </a:stretch>
        </p:blipFill>
        <p:spPr>
          <a:xfrm>
            <a:off x="4445" y="1681480"/>
            <a:ext cx="7651750" cy="2862580"/>
          </a:xfrm>
          <a:prstGeom prst="rect">
            <a:avLst/>
          </a:prstGeom>
        </p:spPr>
      </p:pic>
    </p:spTree>
  </p:cSld>
  <p:clrMapOvr>
    <a:masterClrMapping/>
  </p:clrMapOvr>
  <p:transition advTm="12098"/>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 name="TABLE_ENDDRAG_ORIGIN_RECT" val="298*145"/>
  <p:tag name="TABLE_ENDDRAG_RECT" val="116*313*298*145"/>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TABLE_ENDDRAG_ORIGIN_RECT" val="323*60"/>
  <p:tag name="TABLE_ENDDRAG_RECT" val="551*284*323*60"/>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commondata" val="eyJoZGlkIjoiMzI4NDYwYWRhZjZhYmFmNzIyMGE4NjM1Y2Y1ZjQ3MjMifQ=="/>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9232</Words>
  <Application>WPS 演示</Application>
  <PresentationFormat>宽屏</PresentationFormat>
  <Paragraphs>432</Paragraphs>
  <Slides>25</Slides>
  <Notes>27</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25</vt:i4>
      </vt:variant>
    </vt:vector>
  </HeadingPairs>
  <TitlesOfParts>
    <vt:vector size="34" baseType="lpstr">
      <vt:lpstr>Arial</vt:lpstr>
      <vt:lpstr>宋体</vt:lpstr>
      <vt:lpstr>Wingdings</vt:lpstr>
      <vt:lpstr>微软雅黑</vt:lpstr>
      <vt:lpstr>等线</vt:lpstr>
      <vt:lpstr>Calibri</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基础架构处</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0022</dc:title>
  <dc:creator>zwl</dc:creator>
  <cp:lastModifiedBy>RS</cp:lastModifiedBy>
  <cp:revision>353</cp:revision>
  <dcterms:created xsi:type="dcterms:W3CDTF">2017-04-21T07:43:00Z</dcterms:created>
  <dcterms:modified xsi:type="dcterms:W3CDTF">2023-12-11T08:33:17Z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4178AFB6CA4E4B33908E10ACE68AE576</vt:lpwstr>
  </property>
</Properties>
</file>